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1" r:id="rId2"/>
    <p:sldMasterId id="2147483664" r:id="rId3"/>
  </p:sldMasterIdLst>
  <p:sldIdLst>
    <p:sldId id="330" r:id="rId4"/>
    <p:sldId id="331" r:id="rId5"/>
    <p:sldId id="332" r:id="rId6"/>
    <p:sldId id="345" r:id="rId7"/>
    <p:sldId id="347" r:id="rId8"/>
    <p:sldId id="346" r:id="rId9"/>
    <p:sldId id="349" r:id="rId10"/>
    <p:sldId id="333" r:id="rId11"/>
    <p:sldId id="334" r:id="rId12"/>
    <p:sldId id="335" r:id="rId13"/>
    <p:sldId id="336" r:id="rId14"/>
    <p:sldId id="337" r:id="rId15"/>
    <p:sldId id="340" r:id="rId16"/>
    <p:sldId id="341" r:id="rId17"/>
    <p:sldId id="338" r:id="rId18"/>
    <p:sldId id="339" r:id="rId19"/>
    <p:sldId id="344" r:id="rId20"/>
    <p:sldId id="350" r:id="rId21"/>
    <p:sldId id="351" r:id="rId22"/>
    <p:sldId id="352" r:id="rId23"/>
    <p:sldId id="353" r:id="rId24"/>
    <p:sldId id="256" r:id="rId25"/>
    <p:sldId id="290" r:id="rId26"/>
    <p:sldId id="291" r:id="rId27"/>
    <p:sldId id="292" r:id="rId28"/>
    <p:sldId id="293" r:id="rId29"/>
    <p:sldId id="296" r:id="rId30"/>
    <p:sldId id="295" r:id="rId31"/>
    <p:sldId id="297" r:id="rId32"/>
    <p:sldId id="298" r:id="rId33"/>
    <p:sldId id="299" r:id="rId34"/>
    <p:sldId id="302" r:id="rId35"/>
    <p:sldId id="258" r:id="rId36"/>
    <p:sldId id="269" r:id="rId37"/>
    <p:sldId id="264" r:id="rId38"/>
    <p:sldId id="263" r:id="rId39"/>
    <p:sldId id="268" r:id="rId40"/>
    <p:sldId id="306" r:id="rId41"/>
    <p:sldId id="260" r:id="rId42"/>
    <p:sldId id="261" r:id="rId43"/>
    <p:sldId id="281" r:id="rId44"/>
    <p:sldId id="283" r:id="rId45"/>
    <p:sldId id="282" r:id="rId46"/>
    <p:sldId id="276" r:id="rId47"/>
    <p:sldId id="284" r:id="rId48"/>
    <p:sldId id="262" r:id="rId49"/>
    <p:sldId id="308" r:id="rId50"/>
    <p:sldId id="354" r:id="rId51"/>
    <p:sldId id="318" r:id="rId52"/>
    <p:sldId id="319" r:id="rId53"/>
    <p:sldId id="322" r:id="rId54"/>
    <p:sldId id="323" r:id="rId55"/>
    <p:sldId id="317" r:id="rId56"/>
    <p:sldId id="325" r:id="rId57"/>
    <p:sldId id="328" r:id="rId58"/>
    <p:sldId id="329" r:id="rId59"/>
  </p:sldIdLst>
  <p:sldSz cx="18288000" cy="10287000"/>
  <p:notesSz cx="6858000" cy="9144000"/>
  <p:embeddedFontLst>
    <p:embeddedFont>
      <p:font typeface="Meiryo UI" panose="020B0604030504040204" pitchFamily="34" charset="-128"/>
      <p:regular r:id="rId60"/>
      <p:bold r:id="rId61"/>
      <p:italic r:id="rId62"/>
      <p:boldItalic r:id="rId63"/>
    </p:embeddedFont>
    <p:embeddedFont>
      <p:font typeface="Arial Nova Cond" panose="020B0506020202020204" pitchFamily="34" charset="0"/>
      <p:regular r:id="rId64"/>
      <p:bold r:id="rId65"/>
      <p:italic r:id="rId66"/>
      <p:boldItalic r:id="rId67"/>
    </p:embeddedFont>
    <p:embeddedFont>
      <p:font typeface="Bahnschrift" panose="020B0502040204020203" pitchFamily="34" charset="0"/>
      <p:regular r:id="rId68"/>
      <p:bold r:id="rId69"/>
    </p:embeddedFont>
    <p:embeddedFont>
      <p:font typeface="Calibri" panose="020F0502020204030204" pitchFamily="34" charset="0"/>
      <p:regular r:id="rId70"/>
      <p:bold r:id="rId71"/>
      <p:italic r:id="rId72"/>
      <p:boldItalic r:id="rId73"/>
    </p:embeddedFont>
    <p:embeddedFont>
      <p:font typeface="Calibri Light" panose="020F0302020204030204" pitchFamily="34" charset="0"/>
      <p:regular r:id="rId74"/>
      <p:italic r:id="rId75"/>
    </p:embeddedFont>
    <p:embeddedFont>
      <p:font typeface="Fira Sans Bold" panose="020B0604020202020204" charset="0"/>
      <p:bold r:id="rId76"/>
    </p:embeddedFont>
    <p:embeddedFont>
      <p:font typeface="Fira Sans Light" panose="020B0403050000020004" pitchFamily="34" charset="0"/>
      <p:regular r:id="rId77"/>
      <p:italic r:id="rId78"/>
    </p:embeddedFont>
    <p:embeddedFont>
      <p:font typeface="Fira Sans Medium" panose="020B0603050000020004" pitchFamily="34" charset="0"/>
      <p:regular r:id="rId79"/>
      <p:italic r:id="rId80"/>
    </p:embeddedFont>
    <p:embeddedFont>
      <p:font typeface="Fira Sans Medium Bold" panose="020B0604020202020204" charset="0"/>
      <p:bold r:id="rId81"/>
    </p:embeddedFont>
    <p:embeddedFont>
      <p:font typeface="Segoe UI" panose="020B0502040204020203" pitchFamily="34" charset="0"/>
      <p:regular r:id="rId82"/>
      <p:bold r:id="rId83"/>
      <p:italic r:id="rId84"/>
      <p:boldItalic r:id="rId85"/>
    </p:embeddedFont>
    <p:embeddedFont>
      <p:font typeface="TH SarabunPSK" panose="020B0500040200020003" pitchFamily="34" charset="-34"/>
      <p:regular r:id="rId86"/>
      <p:bold r:id="rId87"/>
      <p:italic r:id="rId88"/>
      <p:boldItalic r:id="rId8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4">
          <p15:clr>
            <a:srgbClr val="A4A3A4"/>
          </p15:clr>
        </p15:guide>
        <p15:guide id="2" pos="285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49B6"/>
    <a:srgbClr val="F24730"/>
    <a:srgbClr val="F7FBFF"/>
    <a:srgbClr val="EDF4FC"/>
    <a:srgbClr val="C2D9EE"/>
    <a:srgbClr val="08306B"/>
    <a:srgbClr val="8ECAEE"/>
    <a:srgbClr val="A066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深色样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2" autoAdjust="0"/>
  </p:normalViewPr>
  <p:slideViewPr>
    <p:cSldViewPr>
      <p:cViewPr varScale="1">
        <p:scale>
          <a:sx n="55" d="100"/>
          <a:sy n="55" d="100"/>
        </p:scale>
        <p:origin x="686" y="53"/>
      </p:cViewPr>
      <p:guideLst>
        <p:guide orient="horz" pos="2134"/>
        <p:guide pos="2853"/>
      </p:guideLst>
    </p:cSldViewPr>
  </p:slideViewPr>
  <p:outlineViewPr>
    <p:cViewPr>
      <p:scale>
        <a:sx n="33" d="100"/>
        <a:sy n="33" d="100"/>
      </p:scale>
      <p:origin x="0" y="0"/>
    </p:cViewPr>
  </p:outlineViewPr>
  <p:notesTextViewPr>
    <p:cViewPr>
      <p:scale>
        <a:sx n="100" d="100"/>
        <a:sy n="100" d="100"/>
      </p:scale>
      <p:origin x="0" y="0"/>
    </p:cViewPr>
  </p:notesTextViewPr>
  <p:gridSpacing cx="76319" cy="76319"/>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4.fntdata"/><Relationship Id="rId68" Type="http://schemas.openxmlformats.org/officeDocument/2006/relationships/font" Target="fonts/font9.fntdata"/><Relationship Id="rId84" Type="http://schemas.openxmlformats.org/officeDocument/2006/relationships/font" Target="fonts/font25.fntdata"/><Relationship Id="rId89" Type="http://schemas.openxmlformats.org/officeDocument/2006/relationships/font" Target="fonts/font30.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font" Target="fonts/font15.fntdata"/><Relationship Id="rId79" Type="http://schemas.openxmlformats.org/officeDocument/2006/relationships/font" Target="fonts/font20.fntdata"/><Relationship Id="rId5" Type="http://schemas.openxmlformats.org/officeDocument/2006/relationships/slide" Target="slides/slide2.xml"/><Relationship Id="rId90" Type="http://schemas.openxmlformats.org/officeDocument/2006/relationships/presProps" Target="presProp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font" Target="fonts/font5.fntdata"/><Relationship Id="rId69" Type="http://schemas.openxmlformats.org/officeDocument/2006/relationships/font" Target="fonts/font10.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3.fntdata"/><Relationship Id="rId80" Type="http://schemas.openxmlformats.org/officeDocument/2006/relationships/font" Target="fonts/font21.fntdata"/><Relationship Id="rId85" Type="http://schemas.openxmlformats.org/officeDocument/2006/relationships/font" Target="fonts/font26.fntdata"/><Relationship Id="rId93"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font" Target="fonts/font8.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openxmlformats.org/officeDocument/2006/relationships/font" Target="fonts/font24.fntdata"/><Relationship Id="rId88" Type="http://schemas.openxmlformats.org/officeDocument/2006/relationships/font" Target="fonts/font29.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font" Target="fonts/font22.fntdata"/><Relationship Id="rId86" Type="http://schemas.openxmlformats.org/officeDocument/2006/relationships/font" Target="fonts/font27.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17.fntdata"/><Relationship Id="rId7" Type="http://schemas.openxmlformats.org/officeDocument/2006/relationships/slide" Target="slides/slide4.xml"/><Relationship Id="rId71" Type="http://schemas.openxmlformats.org/officeDocument/2006/relationships/font" Target="fonts/font12.fntdata"/><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font" Target="fonts/font7.fntdata"/><Relationship Id="rId87" Type="http://schemas.openxmlformats.org/officeDocument/2006/relationships/font" Target="fonts/font28.fntdata"/><Relationship Id="rId61" Type="http://schemas.openxmlformats.org/officeDocument/2006/relationships/font" Target="fonts/font2.fntdata"/><Relationship Id="rId82" Type="http://schemas.openxmlformats.org/officeDocument/2006/relationships/font" Target="fonts/font23.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font" Target="fonts/font1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3/13/2022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3/13/2022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3/13/2022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11" name="Title 1"/>
          <p:cNvSpPr>
            <a:spLocks noGrp="1"/>
          </p:cNvSpPr>
          <p:nvPr>
            <p:ph type="title"/>
          </p:nvPr>
        </p:nvSpPr>
        <p:spPr>
          <a:xfrm>
            <a:off x="-12583" y="11271"/>
            <a:ext cx="18287999" cy="842963"/>
          </a:xfrm>
          <a:prstGeom prst="rect">
            <a:avLst/>
          </a:prstGeom>
        </p:spPr>
        <p:txBody>
          <a:bodyPr/>
          <a:lstStyle>
            <a:lvl1pPr>
              <a:defRPr sz="5400" b="1">
                <a:latin typeface="Meiryo UI"/>
              </a:defRPr>
            </a:lvl1pPr>
          </a:lstStyle>
          <a:p>
            <a:r>
              <a:rPr lang="en-US" dirty="0"/>
              <a:t>Click to edit Master title style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Title 1"/>
          <p:cNvSpPr>
            <a:spLocks noGrp="1"/>
          </p:cNvSpPr>
          <p:nvPr>
            <p:ph type="ctrTitle"/>
          </p:nvPr>
        </p:nvSpPr>
        <p:spPr>
          <a:xfrm>
            <a:off x="6933501" y="1683545"/>
            <a:ext cx="9903204" cy="3581400"/>
          </a:xfrm>
          <a:prstGeom prst="rect">
            <a:avLst/>
          </a:prstGeom>
        </p:spPr>
        <p:txBody>
          <a:bodyPr anchor="b"/>
          <a:lstStyle>
            <a:lvl1pPr algn="ctr">
              <a:defRPr sz="9000" b="1">
                <a:solidFill>
                  <a:schemeClr val="tx1"/>
                </a:solidFill>
                <a:latin typeface="Meiryo UI" panose="020B0604030504040204" charset="-128"/>
              </a:defRPr>
            </a:lvl1pPr>
          </a:lstStyle>
          <a:p>
            <a:r>
              <a:rPr lang="en-US"/>
              <a:t>Click to edit Master title style</a:t>
            </a:r>
          </a:p>
        </p:txBody>
      </p:sp>
      <p:sp>
        <p:nvSpPr>
          <p:cNvPr id="15" name="Subtitle 2"/>
          <p:cNvSpPr>
            <a:spLocks noGrp="1"/>
          </p:cNvSpPr>
          <p:nvPr>
            <p:ph type="subTitle" idx="1"/>
          </p:nvPr>
        </p:nvSpPr>
        <p:spPr>
          <a:xfrm>
            <a:off x="6933501" y="5403057"/>
            <a:ext cx="9903204" cy="2483643"/>
          </a:xfrm>
          <a:prstGeom prst="rect">
            <a:avLst/>
          </a:prstGeom>
        </p:spPr>
        <p:txBody>
          <a:bodyPr/>
          <a:lstStyle>
            <a:lvl1pPr marL="0" indent="0" algn="ctr">
              <a:buNone/>
              <a:defRPr sz="4500" b="1">
                <a:solidFill>
                  <a:schemeClr val="tx1"/>
                </a:solidFill>
                <a:latin typeface="Meiryo UI" panose="020B0604030504040204" charset="-128"/>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Title 1"/>
          <p:cNvSpPr>
            <a:spLocks noGrp="1"/>
          </p:cNvSpPr>
          <p:nvPr>
            <p:ph type="ctrTitle"/>
          </p:nvPr>
        </p:nvSpPr>
        <p:spPr>
          <a:xfrm>
            <a:off x="6933501" y="1683545"/>
            <a:ext cx="9903204" cy="3581400"/>
          </a:xfrm>
          <a:prstGeom prst="rect">
            <a:avLst/>
          </a:prstGeom>
        </p:spPr>
        <p:txBody>
          <a:bodyPr anchor="b"/>
          <a:lstStyle>
            <a:lvl1pPr algn="ctr">
              <a:defRPr sz="9000" b="1">
                <a:solidFill>
                  <a:schemeClr val="tx1"/>
                </a:solidFill>
                <a:latin typeface="Meiryo UI" panose="020B0604030504040204" charset="-128"/>
              </a:defRPr>
            </a:lvl1pPr>
          </a:lstStyle>
          <a:p>
            <a:r>
              <a:rPr lang="en-US"/>
              <a:t>Click to edit Master title style</a:t>
            </a:r>
          </a:p>
        </p:txBody>
      </p:sp>
      <p:sp>
        <p:nvSpPr>
          <p:cNvPr id="15" name="Subtitle 2"/>
          <p:cNvSpPr>
            <a:spLocks noGrp="1"/>
          </p:cNvSpPr>
          <p:nvPr>
            <p:ph type="subTitle" idx="1"/>
          </p:nvPr>
        </p:nvSpPr>
        <p:spPr>
          <a:xfrm>
            <a:off x="6933501" y="5403057"/>
            <a:ext cx="9903204" cy="2483643"/>
          </a:xfrm>
          <a:prstGeom prst="rect">
            <a:avLst/>
          </a:prstGeom>
        </p:spPr>
        <p:txBody>
          <a:bodyPr/>
          <a:lstStyle>
            <a:lvl1pPr marL="0" indent="0" algn="ctr">
              <a:buNone/>
              <a:defRPr sz="4500" b="1">
                <a:solidFill>
                  <a:schemeClr val="tx1"/>
                </a:solidFill>
                <a:latin typeface="Meiryo UI" panose="020B0604030504040204" charset="-128"/>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14400" y="9367838"/>
            <a:ext cx="4267200" cy="714377"/>
          </a:xfrm>
        </p:spPr>
        <p:txBody>
          <a:bodyPr/>
          <a:lstStyle/>
          <a:p>
            <a:fld id="{63A1C593-65D0-4073-BCC9-577B9352EA97}" type="datetimeFigureOut">
              <a:rPr lang="en-US" smtClean="0"/>
              <a:t>3/13/2022</a:t>
            </a:fld>
            <a:endParaRPr lang="en-US"/>
          </a:p>
        </p:txBody>
      </p:sp>
      <p:sp>
        <p:nvSpPr>
          <p:cNvPr id="5" name="Footer Placeholder 4"/>
          <p:cNvSpPr>
            <a:spLocks noGrp="1"/>
          </p:cNvSpPr>
          <p:nvPr>
            <p:ph type="ftr" sz="quarter" idx="11"/>
          </p:nvPr>
        </p:nvSpPr>
        <p:spPr>
          <a:xfrm>
            <a:off x="6248400" y="9367838"/>
            <a:ext cx="5791200" cy="714377"/>
          </a:xfrm>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3/13/2022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3/13/2022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3/13/2022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3/13/2022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3/13/2022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3/13/2022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3/13/2022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3/13/2022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13.xml"/><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3.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3/13/2022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51337">
              <a:srgbClr val="6C6C6C"/>
            </a:gs>
            <a:gs pos="68155">
              <a:srgbClr val="4B4B4B"/>
            </a:gs>
            <a:gs pos="84050">
              <a:srgbClr val="2C2C2C"/>
            </a:gs>
            <a:gs pos="100000">
              <a:schemeClr val="bg1">
                <a:lumMod val="95000"/>
                <a:lumOff val="5000"/>
              </a:schemeClr>
            </a:gs>
            <a:gs pos="0">
              <a:schemeClr val="tx1">
                <a:lumMod val="50000"/>
                <a:lumOff val="50000"/>
              </a:schemeClr>
            </a:gs>
          </a:gsLst>
          <a:lin ang="2700000" scaled="1"/>
          <a:tileRect/>
        </a:gradFill>
        <a:effectLst/>
      </p:bgPr>
    </p:bg>
    <p:spTree>
      <p:nvGrpSpPr>
        <p:cNvPr id="1" name=""/>
        <p:cNvGrpSpPr/>
        <p:nvPr/>
      </p:nvGrpSpPr>
      <p:grpSpPr>
        <a:xfrm>
          <a:off x="0" y="0"/>
          <a:ext cx="0" cy="0"/>
          <a:chOff x="0" y="0"/>
          <a:chExt cx="0" cy="0"/>
        </a:xfrm>
      </p:grpSpPr>
      <p:grpSp>
        <p:nvGrpSpPr>
          <p:cNvPr id="233" name="Group 232"/>
          <p:cNvGrpSpPr/>
          <p:nvPr userDrawn="1"/>
        </p:nvGrpSpPr>
        <p:grpSpPr>
          <a:xfrm>
            <a:off x="2000250" y="3554016"/>
            <a:ext cx="15819834" cy="6732984"/>
            <a:chOff x="1333500" y="2369344"/>
            <a:chExt cx="10546556" cy="4488656"/>
          </a:xfrm>
        </p:grpSpPr>
        <p:sp>
          <p:nvSpPr>
            <p:cNvPr id="234" name="Freeform 233"/>
            <p:cNvSpPr/>
            <p:nvPr/>
          </p:nvSpPr>
          <p:spPr>
            <a:xfrm>
              <a:off x="1333500" y="5781675"/>
              <a:ext cx="1543050" cy="1076325"/>
            </a:xfrm>
            <a:custGeom>
              <a:avLst/>
              <a:gdLst>
                <a:gd name="connsiteX0" fmla="*/ 0 w 1543050"/>
                <a:gd name="connsiteY0" fmla="*/ 1066800 h 1076325"/>
                <a:gd name="connsiteX1" fmla="*/ 314325 w 1543050"/>
                <a:gd name="connsiteY1" fmla="*/ 457200 h 1076325"/>
                <a:gd name="connsiteX2" fmla="*/ 1543050 w 1543050"/>
                <a:gd name="connsiteY2" fmla="*/ 0 h 1076325"/>
                <a:gd name="connsiteX3" fmla="*/ 819150 w 1543050"/>
                <a:gd name="connsiteY3" fmla="*/ 1076325 h 1076325"/>
                <a:gd name="connsiteX4" fmla="*/ 0 w 1543050"/>
                <a:gd name="connsiteY4" fmla="*/ 1066800 h 1076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3050" h="1076325">
                  <a:moveTo>
                    <a:pt x="0" y="1066800"/>
                  </a:moveTo>
                  <a:lnTo>
                    <a:pt x="314325" y="457200"/>
                  </a:lnTo>
                  <a:lnTo>
                    <a:pt x="1543050" y="0"/>
                  </a:lnTo>
                  <a:lnTo>
                    <a:pt x="819150" y="1076325"/>
                  </a:lnTo>
                  <a:lnTo>
                    <a:pt x="0" y="1066800"/>
                  </a:lnTo>
                  <a:close/>
                </a:path>
              </a:pathLst>
            </a:custGeom>
            <a:solidFill>
              <a:sysClr val="window" lastClr="FFFFFF">
                <a:lumMod val="50000"/>
                <a:alpha val="2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 name="Freeform 234"/>
            <p:cNvSpPr/>
            <p:nvPr/>
          </p:nvSpPr>
          <p:spPr>
            <a:xfrm>
              <a:off x="2343150" y="5562600"/>
              <a:ext cx="1057275" cy="1295400"/>
            </a:xfrm>
            <a:custGeom>
              <a:avLst/>
              <a:gdLst>
                <a:gd name="connsiteX0" fmla="*/ 0 w 1057275"/>
                <a:gd name="connsiteY0" fmla="*/ 1285875 h 1295400"/>
                <a:gd name="connsiteX1" fmla="*/ 771525 w 1057275"/>
                <a:gd name="connsiteY1" fmla="*/ 123825 h 1295400"/>
                <a:gd name="connsiteX2" fmla="*/ 1057275 w 1057275"/>
                <a:gd name="connsiteY2" fmla="*/ 0 h 1295400"/>
                <a:gd name="connsiteX3" fmla="*/ 190500 w 1057275"/>
                <a:gd name="connsiteY3" fmla="*/ 1295400 h 1295400"/>
                <a:gd name="connsiteX4" fmla="*/ 0 w 1057275"/>
                <a:gd name="connsiteY4" fmla="*/ 1285875 h 129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7275" h="1295400">
                  <a:moveTo>
                    <a:pt x="0" y="1285875"/>
                  </a:moveTo>
                  <a:lnTo>
                    <a:pt x="771525" y="123825"/>
                  </a:lnTo>
                  <a:lnTo>
                    <a:pt x="1057275" y="0"/>
                  </a:lnTo>
                  <a:lnTo>
                    <a:pt x="190500" y="1295400"/>
                  </a:lnTo>
                  <a:lnTo>
                    <a:pt x="0" y="1285875"/>
                  </a:lnTo>
                  <a:close/>
                </a:path>
              </a:pathLst>
            </a:custGeom>
            <a:solidFill>
              <a:sysClr val="window" lastClr="FFFFFF">
                <a:lumMod val="50000"/>
                <a:alpha val="2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6" name="Freeform 235"/>
            <p:cNvSpPr/>
            <p:nvPr/>
          </p:nvSpPr>
          <p:spPr>
            <a:xfrm>
              <a:off x="2638425" y="5505450"/>
              <a:ext cx="952500" cy="1352550"/>
            </a:xfrm>
            <a:custGeom>
              <a:avLst/>
              <a:gdLst>
                <a:gd name="connsiteX0" fmla="*/ 0 w 952500"/>
                <a:gd name="connsiteY0" fmla="*/ 1352550 h 1352550"/>
                <a:gd name="connsiteX1" fmla="*/ 876300 w 952500"/>
                <a:gd name="connsiteY1" fmla="*/ 19050 h 1352550"/>
                <a:gd name="connsiteX2" fmla="*/ 952500 w 952500"/>
                <a:gd name="connsiteY2" fmla="*/ 0 h 1352550"/>
                <a:gd name="connsiteX3" fmla="*/ 76200 w 952500"/>
                <a:gd name="connsiteY3" fmla="*/ 1343025 h 1352550"/>
                <a:gd name="connsiteX4" fmla="*/ 0 w 952500"/>
                <a:gd name="connsiteY4" fmla="*/ 1352550 h 1352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0" h="1352550">
                  <a:moveTo>
                    <a:pt x="0" y="1352550"/>
                  </a:moveTo>
                  <a:lnTo>
                    <a:pt x="876300" y="19050"/>
                  </a:lnTo>
                  <a:lnTo>
                    <a:pt x="952500" y="0"/>
                  </a:lnTo>
                  <a:lnTo>
                    <a:pt x="76200" y="1343025"/>
                  </a:lnTo>
                  <a:lnTo>
                    <a:pt x="0" y="1352550"/>
                  </a:lnTo>
                  <a:close/>
                </a:path>
              </a:pathLst>
            </a:custGeom>
            <a:solidFill>
              <a:sysClr val="window" lastClr="FFFFFF">
                <a:lumMod val="50000"/>
                <a:alpha val="3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7" name="Freeform 236"/>
            <p:cNvSpPr/>
            <p:nvPr/>
          </p:nvSpPr>
          <p:spPr>
            <a:xfrm>
              <a:off x="3400425" y="5248275"/>
              <a:ext cx="828675" cy="1266825"/>
            </a:xfrm>
            <a:custGeom>
              <a:avLst/>
              <a:gdLst>
                <a:gd name="connsiteX0" fmla="*/ 0 w 828675"/>
                <a:gd name="connsiteY0" fmla="*/ 1266825 h 1266825"/>
                <a:gd name="connsiteX1" fmla="*/ 676275 w 828675"/>
                <a:gd name="connsiteY1" fmla="*/ 57150 h 1266825"/>
                <a:gd name="connsiteX2" fmla="*/ 828675 w 828675"/>
                <a:gd name="connsiteY2" fmla="*/ 0 h 1266825"/>
                <a:gd name="connsiteX3" fmla="*/ 247650 w 828675"/>
                <a:gd name="connsiteY3" fmla="*/ 1171575 h 1266825"/>
                <a:gd name="connsiteX4" fmla="*/ 0 w 828675"/>
                <a:gd name="connsiteY4" fmla="*/ 1266825 h 1266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675" h="1266825">
                  <a:moveTo>
                    <a:pt x="0" y="1266825"/>
                  </a:moveTo>
                  <a:lnTo>
                    <a:pt x="676275" y="57150"/>
                  </a:lnTo>
                  <a:lnTo>
                    <a:pt x="828675" y="0"/>
                  </a:lnTo>
                  <a:lnTo>
                    <a:pt x="247650" y="1171575"/>
                  </a:lnTo>
                  <a:lnTo>
                    <a:pt x="0" y="1266825"/>
                  </a:lnTo>
                  <a:close/>
                </a:path>
              </a:pathLst>
            </a:custGeom>
            <a:solidFill>
              <a:sysClr val="window" lastClr="FFFFFF">
                <a:lumMod val="50000"/>
                <a:alpha val="4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 name="Freeform 237"/>
            <p:cNvSpPr/>
            <p:nvPr/>
          </p:nvSpPr>
          <p:spPr>
            <a:xfrm>
              <a:off x="4486275" y="4924425"/>
              <a:ext cx="619125" cy="1047750"/>
            </a:xfrm>
            <a:custGeom>
              <a:avLst/>
              <a:gdLst>
                <a:gd name="connsiteX0" fmla="*/ 0 w 619125"/>
                <a:gd name="connsiteY0" fmla="*/ 1047750 h 1047750"/>
                <a:gd name="connsiteX1" fmla="*/ 276225 w 619125"/>
                <a:gd name="connsiteY1" fmla="*/ 133350 h 1047750"/>
                <a:gd name="connsiteX2" fmla="*/ 619125 w 619125"/>
                <a:gd name="connsiteY2" fmla="*/ 0 h 1047750"/>
                <a:gd name="connsiteX3" fmla="*/ 323850 w 619125"/>
                <a:gd name="connsiteY3" fmla="*/ 895350 h 1047750"/>
                <a:gd name="connsiteX4" fmla="*/ 0 w 619125"/>
                <a:gd name="connsiteY4" fmla="*/ 1047750 h 104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5" h="1047750">
                  <a:moveTo>
                    <a:pt x="0" y="1047750"/>
                  </a:moveTo>
                  <a:lnTo>
                    <a:pt x="276225" y="133350"/>
                  </a:lnTo>
                  <a:lnTo>
                    <a:pt x="619125" y="0"/>
                  </a:lnTo>
                  <a:lnTo>
                    <a:pt x="323850" y="895350"/>
                  </a:lnTo>
                  <a:lnTo>
                    <a:pt x="0" y="1047750"/>
                  </a:lnTo>
                  <a:close/>
                </a:path>
              </a:pathLst>
            </a:custGeom>
            <a:solidFill>
              <a:sysClr val="windowText" lastClr="000000">
                <a:lumMod val="50000"/>
                <a:lumOff val="50000"/>
                <a:alpha val="1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 name="Freeform 238"/>
            <p:cNvSpPr/>
            <p:nvPr/>
          </p:nvSpPr>
          <p:spPr>
            <a:xfrm>
              <a:off x="5200650" y="4600575"/>
              <a:ext cx="752475" cy="1038225"/>
            </a:xfrm>
            <a:custGeom>
              <a:avLst/>
              <a:gdLst>
                <a:gd name="connsiteX0" fmla="*/ 0 w 752475"/>
                <a:gd name="connsiteY0" fmla="*/ 1038225 h 1038225"/>
                <a:gd name="connsiteX1" fmla="*/ 257175 w 752475"/>
                <a:gd name="connsiteY1" fmla="*/ 200025 h 1038225"/>
                <a:gd name="connsiteX2" fmla="*/ 752475 w 752475"/>
                <a:gd name="connsiteY2" fmla="*/ 0 h 1038225"/>
                <a:gd name="connsiteX3" fmla="*/ 619125 w 752475"/>
                <a:gd name="connsiteY3" fmla="*/ 762000 h 1038225"/>
                <a:gd name="connsiteX4" fmla="*/ 0 w 752475"/>
                <a:gd name="connsiteY4" fmla="*/ 1038225 h 1038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475" h="1038225">
                  <a:moveTo>
                    <a:pt x="0" y="1038225"/>
                  </a:moveTo>
                  <a:lnTo>
                    <a:pt x="257175" y="200025"/>
                  </a:lnTo>
                  <a:lnTo>
                    <a:pt x="752475" y="0"/>
                  </a:lnTo>
                  <a:lnTo>
                    <a:pt x="619125" y="762000"/>
                  </a:lnTo>
                  <a:lnTo>
                    <a:pt x="0" y="1038225"/>
                  </a:lnTo>
                  <a:close/>
                </a:path>
              </a:pathLst>
            </a:custGeom>
            <a:solidFill>
              <a:sysClr val="windowText" lastClr="000000">
                <a:lumMod val="50000"/>
                <a:lumOff val="50000"/>
                <a:alpha val="3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 name="Freeform 239"/>
            <p:cNvSpPr/>
            <p:nvPr/>
          </p:nvSpPr>
          <p:spPr>
            <a:xfrm>
              <a:off x="6124575" y="4371975"/>
              <a:ext cx="466725" cy="800100"/>
            </a:xfrm>
            <a:custGeom>
              <a:avLst/>
              <a:gdLst>
                <a:gd name="connsiteX0" fmla="*/ 0 w 466725"/>
                <a:gd name="connsiteY0" fmla="*/ 800100 h 800100"/>
                <a:gd name="connsiteX1" fmla="*/ 104775 w 466725"/>
                <a:gd name="connsiteY1" fmla="*/ 133350 h 800100"/>
                <a:gd name="connsiteX2" fmla="*/ 466725 w 466725"/>
                <a:gd name="connsiteY2" fmla="*/ 0 h 800100"/>
                <a:gd name="connsiteX3" fmla="*/ 333375 w 466725"/>
                <a:gd name="connsiteY3" fmla="*/ 666750 h 800100"/>
                <a:gd name="connsiteX4" fmla="*/ 0 w 466725"/>
                <a:gd name="connsiteY4" fmla="*/ 800100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725" h="800100">
                  <a:moveTo>
                    <a:pt x="0" y="800100"/>
                  </a:moveTo>
                  <a:lnTo>
                    <a:pt x="104775" y="133350"/>
                  </a:lnTo>
                  <a:lnTo>
                    <a:pt x="466725" y="0"/>
                  </a:lnTo>
                  <a:lnTo>
                    <a:pt x="333375" y="666750"/>
                  </a:lnTo>
                  <a:lnTo>
                    <a:pt x="0" y="800100"/>
                  </a:lnTo>
                  <a:close/>
                </a:path>
              </a:pathLst>
            </a:custGeom>
            <a:solidFill>
              <a:sysClr val="windowText" lastClr="000000">
                <a:lumMod val="65000"/>
                <a:lumOff val="35000"/>
                <a:alpha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 name="Freeform 240"/>
            <p:cNvSpPr/>
            <p:nvPr/>
          </p:nvSpPr>
          <p:spPr>
            <a:xfrm>
              <a:off x="6819900" y="4200525"/>
              <a:ext cx="209550" cy="647700"/>
            </a:xfrm>
            <a:custGeom>
              <a:avLst/>
              <a:gdLst>
                <a:gd name="connsiteX0" fmla="*/ 0 w 209550"/>
                <a:gd name="connsiteY0" fmla="*/ 647700 h 647700"/>
                <a:gd name="connsiteX1" fmla="*/ 85725 w 209550"/>
                <a:gd name="connsiteY1" fmla="*/ 38100 h 647700"/>
                <a:gd name="connsiteX2" fmla="*/ 209550 w 209550"/>
                <a:gd name="connsiteY2" fmla="*/ 0 h 647700"/>
                <a:gd name="connsiteX3" fmla="*/ 123825 w 209550"/>
                <a:gd name="connsiteY3" fmla="*/ 590550 h 647700"/>
                <a:gd name="connsiteX4" fmla="*/ 0 w 209550"/>
                <a:gd name="connsiteY4" fmla="*/ 647700 h 64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647700">
                  <a:moveTo>
                    <a:pt x="0" y="647700"/>
                  </a:moveTo>
                  <a:lnTo>
                    <a:pt x="85725" y="38100"/>
                  </a:lnTo>
                  <a:lnTo>
                    <a:pt x="209550" y="0"/>
                  </a:lnTo>
                  <a:lnTo>
                    <a:pt x="123825" y="590550"/>
                  </a:lnTo>
                  <a:lnTo>
                    <a:pt x="0" y="647700"/>
                  </a:lnTo>
                  <a:close/>
                </a:path>
              </a:pathLst>
            </a:custGeom>
            <a:solidFill>
              <a:sysClr val="windowText" lastClr="000000">
                <a:lumMod val="65000"/>
                <a:lumOff val="35000"/>
                <a:alpha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2" name="Freeform 241"/>
            <p:cNvSpPr/>
            <p:nvPr/>
          </p:nvSpPr>
          <p:spPr>
            <a:xfrm>
              <a:off x="7772400" y="3876675"/>
              <a:ext cx="123825" cy="495300"/>
            </a:xfrm>
            <a:custGeom>
              <a:avLst/>
              <a:gdLst>
                <a:gd name="connsiteX0" fmla="*/ 9525 w 123825"/>
                <a:gd name="connsiteY0" fmla="*/ 495300 h 495300"/>
                <a:gd name="connsiteX1" fmla="*/ 0 w 123825"/>
                <a:gd name="connsiteY1" fmla="*/ 47625 h 495300"/>
                <a:gd name="connsiteX2" fmla="*/ 123825 w 123825"/>
                <a:gd name="connsiteY2" fmla="*/ 0 h 495300"/>
                <a:gd name="connsiteX3" fmla="*/ 114300 w 123825"/>
                <a:gd name="connsiteY3" fmla="*/ 447675 h 495300"/>
                <a:gd name="connsiteX4" fmla="*/ 9525 w 123825"/>
                <a:gd name="connsiteY4" fmla="*/ 495300 h 495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495300">
                  <a:moveTo>
                    <a:pt x="9525" y="495300"/>
                  </a:moveTo>
                  <a:lnTo>
                    <a:pt x="0" y="47625"/>
                  </a:lnTo>
                  <a:lnTo>
                    <a:pt x="123825" y="0"/>
                  </a:lnTo>
                  <a:lnTo>
                    <a:pt x="114300" y="447675"/>
                  </a:lnTo>
                  <a:lnTo>
                    <a:pt x="9525" y="495300"/>
                  </a:lnTo>
                  <a:close/>
                </a:path>
              </a:pathLst>
            </a:custGeom>
            <a:solidFill>
              <a:sysClr val="windowText" lastClr="000000">
                <a:lumMod val="65000"/>
                <a:lumOff val="35000"/>
                <a:alpha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3" name="Freeform 242"/>
            <p:cNvSpPr/>
            <p:nvPr/>
          </p:nvSpPr>
          <p:spPr>
            <a:xfrm>
              <a:off x="8315325" y="3571875"/>
              <a:ext cx="371475" cy="552450"/>
            </a:xfrm>
            <a:custGeom>
              <a:avLst/>
              <a:gdLst>
                <a:gd name="connsiteX0" fmla="*/ 28575 w 371475"/>
                <a:gd name="connsiteY0" fmla="*/ 552450 h 552450"/>
                <a:gd name="connsiteX1" fmla="*/ 0 w 371475"/>
                <a:gd name="connsiteY1" fmla="*/ 142875 h 552450"/>
                <a:gd name="connsiteX2" fmla="*/ 352425 w 371475"/>
                <a:gd name="connsiteY2" fmla="*/ 0 h 552450"/>
                <a:gd name="connsiteX3" fmla="*/ 371475 w 371475"/>
                <a:gd name="connsiteY3" fmla="*/ 361950 h 552450"/>
                <a:gd name="connsiteX4" fmla="*/ 28575 w 371475"/>
                <a:gd name="connsiteY4" fmla="*/ 552450 h 552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552450">
                  <a:moveTo>
                    <a:pt x="28575" y="552450"/>
                  </a:moveTo>
                  <a:lnTo>
                    <a:pt x="0" y="142875"/>
                  </a:lnTo>
                  <a:lnTo>
                    <a:pt x="352425" y="0"/>
                  </a:lnTo>
                  <a:lnTo>
                    <a:pt x="371475" y="361950"/>
                  </a:lnTo>
                  <a:lnTo>
                    <a:pt x="28575" y="552450"/>
                  </a:lnTo>
                  <a:close/>
                </a:path>
              </a:pathLst>
            </a:custGeom>
            <a:solidFill>
              <a:sysClr val="windowText" lastClr="000000">
                <a:lumMod val="75000"/>
                <a:lumOff val="25000"/>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 name="Freeform 243"/>
            <p:cNvSpPr/>
            <p:nvPr/>
          </p:nvSpPr>
          <p:spPr>
            <a:xfrm>
              <a:off x="8801100" y="3486150"/>
              <a:ext cx="142875" cy="381000"/>
            </a:xfrm>
            <a:custGeom>
              <a:avLst/>
              <a:gdLst>
                <a:gd name="connsiteX0" fmla="*/ 28575 w 142875"/>
                <a:gd name="connsiteY0" fmla="*/ 381000 h 381000"/>
                <a:gd name="connsiteX1" fmla="*/ 0 w 142875"/>
                <a:gd name="connsiteY1" fmla="*/ 57150 h 381000"/>
                <a:gd name="connsiteX2" fmla="*/ 133350 w 142875"/>
                <a:gd name="connsiteY2" fmla="*/ 0 h 381000"/>
                <a:gd name="connsiteX3" fmla="*/ 142875 w 142875"/>
                <a:gd name="connsiteY3" fmla="*/ 342900 h 381000"/>
                <a:gd name="connsiteX4" fmla="*/ 28575 w 142875"/>
                <a:gd name="connsiteY4" fmla="*/ 381000 h 38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381000">
                  <a:moveTo>
                    <a:pt x="28575" y="381000"/>
                  </a:moveTo>
                  <a:lnTo>
                    <a:pt x="0" y="57150"/>
                  </a:lnTo>
                  <a:lnTo>
                    <a:pt x="133350" y="0"/>
                  </a:lnTo>
                  <a:lnTo>
                    <a:pt x="142875" y="342900"/>
                  </a:lnTo>
                  <a:lnTo>
                    <a:pt x="28575" y="381000"/>
                  </a:lnTo>
                  <a:close/>
                </a:path>
              </a:pathLst>
            </a:custGeom>
            <a:solidFill>
              <a:sysClr val="windowText" lastClr="000000">
                <a:lumMod val="75000"/>
                <a:lumOff val="25000"/>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 name="Freeform 244"/>
            <p:cNvSpPr/>
            <p:nvPr/>
          </p:nvSpPr>
          <p:spPr>
            <a:xfrm>
              <a:off x="9029700" y="3371850"/>
              <a:ext cx="190500" cy="381000"/>
            </a:xfrm>
            <a:custGeom>
              <a:avLst/>
              <a:gdLst>
                <a:gd name="connsiteX0" fmla="*/ 0 w 190500"/>
                <a:gd name="connsiteY0" fmla="*/ 381000 h 381000"/>
                <a:gd name="connsiteX1" fmla="*/ 0 w 190500"/>
                <a:gd name="connsiteY1" fmla="*/ 85725 h 381000"/>
                <a:gd name="connsiteX2" fmla="*/ 190500 w 190500"/>
                <a:gd name="connsiteY2" fmla="*/ 0 h 381000"/>
                <a:gd name="connsiteX3" fmla="*/ 190500 w 190500"/>
                <a:gd name="connsiteY3" fmla="*/ 295275 h 381000"/>
                <a:gd name="connsiteX4" fmla="*/ 0 w 190500"/>
                <a:gd name="connsiteY4" fmla="*/ 381000 h 38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381000">
                  <a:moveTo>
                    <a:pt x="0" y="381000"/>
                  </a:moveTo>
                  <a:lnTo>
                    <a:pt x="0" y="85725"/>
                  </a:lnTo>
                  <a:lnTo>
                    <a:pt x="190500" y="0"/>
                  </a:lnTo>
                  <a:lnTo>
                    <a:pt x="190500" y="295275"/>
                  </a:lnTo>
                  <a:lnTo>
                    <a:pt x="0" y="381000"/>
                  </a:lnTo>
                  <a:close/>
                </a:path>
              </a:pathLst>
            </a:custGeom>
            <a:solidFill>
              <a:sysClr val="windowText" lastClr="000000">
                <a:lumMod val="75000"/>
                <a:lumOff val="25000"/>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 name="Freeform 245"/>
            <p:cNvSpPr/>
            <p:nvPr/>
          </p:nvSpPr>
          <p:spPr>
            <a:xfrm>
              <a:off x="9334500" y="3311525"/>
              <a:ext cx="47625" cy="314325"/>
            </a:xfrm>
            <a:custGeom>
              <a:avLst/>
              <a:gdLst>
                <a:gd name="connsiteX0" fmla="*/ 0 w 47625"/>
                <a:gd name="connsiteY0" fmla="*/ 314325 h 314325"/>
                <a:gd name="connsiteX1" fmla="*/ 3175 w 47625"/>
                <a:gd name="connsiteY1" fmla="*/ 12700 h 314325"/>
                <a:gd name="connsiteX2" fmla="*/ 31750 w 47625"/>
                <a:gd name="connsiteY2" fmla="*/ 0 h 314325"/>
                <a:gd name="connsiteX3" fmla="*/ 47625 w 47625"/>
                <a:gd name="connsiteY3" fmla="*/ 298450 h 314325"/>
                <a:gd name="connsiteX4" fmla="*/ 0 w 47625"/>
                <a:gd name="connsiteY4" fmla="*/ 314325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314325">
                  <a:moveTo>
                    <a:pt x="0" y="314325"/>
                  </a:moveTo>
                  <a:cubicBezTo>
                    <a:pt x="1058" y="213783"/>
                    <a:pt x="2117" y="113242"/>
                    <a:pt x="3175" y="12700"/>
                  </a:cubicBezTo>
                  <a:lnTo>
                    <a:pt x="31750" y="0"/>
                  </a:lnTo>
                  <a:lnTo>
                    <a:pt x="47625" y="298450"/>
                  </a:lnTo>
                  <a:lnTo>
                    <a:pt x="0" y="314325"/>
                  </a:lnTo>
                  <a:close/>
                </a:path>
              </a:pathLst>
            </a:custGeom>
            <a:solidFill>
              <a:sysClr val="windowText" lastClr="000000">
                <a:lumMod val="75000"/>
                <a:lumOff val="25000"/>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 name="Freeform 246"/>
            <p:cNvSpPr/>
            <p:nvPr/>
          </p:nvSpPr>
          <p:spPr>
            <a:xfrm>
              <a:off x="9410700" y="3298031"/>
              <a:ext cx="57150" cy="295275"/>
            </a:xfrm>
            <a:custGeom>
              <a:avLst/>
              <a:gdLst>
                <a:gd name="connsiteX0" fmla="*/ 11906 w 57150"/>
                <a:gd name="connsiteY0" fmla="*/ 295275 h 295275"/>
                <a:gd name="connsiteX1" fmla="*/ 0 w 57150"/>
                <a:gd name="connsiteY1" fmla="*/ 7144 h 295275"/>
                <a:gd name="connsiteX2" fmla="*/ 21431 w 57150"/>
                <a:gd name="connsiteY2" fmla="*/ 0 h 295275"/>
                <a:gd name="connsiteX3" fmla="*/ 57150 w 57150"/>
                <a:gd name="connsiteY3" fmla="*/ 271463 h 295275"/>
                <a:gd name="connsiteX4" fmla="*/ 11906 w 57150"/>
                <a:gd name="connsiteY4" fmla="*/ 295275 h 29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295275">
                  <a:moveTo>
                    <a:pt x="11906" y="295275"/>
                  </a:moveTo>
                  <a:lnTo>
                    <a:pt x="0" y="7144"/>
                  </a:lnTo>
                  <a:lnTo>
                    <a:pt x="21431" y="0"/>
                  </a:lnTo>
                  <a:lnTo>
                    <a:pt x="57150" y="271463"/>
                  </a:lnTo>
                  <a:lnTo>
                    <a:pt x="11906" y="295275"/>
                  </a:lnTo>
                  <a:close/>
                </a:path>
              </a:pathLst>
            </a:custGeom>
            <a:solidFill>
              <a:sysClr val="windowText" lastClr="000000">
                <a:lumMod val="75000"/>
                <a:lumOff val="25000"/>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8" name="Freeform 247"/>
            <p:cNvSpPr/>
            <p:nvPr/>
          </p:nvSpPr>
          <p:spPr>
            <a:xfrm>
              <a:off x="9470231" y="3255169"/>
              <a:ext cx="88107" cy="300037"/>
            </a:xfrm>
            <a:custGeom>
              <a:avLst/>
              <a:gdLst>
                <a:gd name="connsiteX0" fmla="*/ 23813 w 88107"/>
                <a:gd name="connsiteY0" fmla="*/ 300037 h 300037"/>
                <a:gd name="connsiteX1" fmla="*/ 0 w 88107"/>
                <a:gd name="connsiteY1" fmla="*/ 23812 h 300037"/>
                <a:gd name="connsiteX2" fmla="*/ 69057 w 88107"/>
                <a:gd name="connsiteY2" fmla="*/ 0 h 300037"/>
                <a:gd name="connsiteX3" fmla="*/ 88107 w 88107"/>
                <a:gd name="connsiteY3" fmla="*/ 269081 h 300037"/>
                <a:gd name="connsiteX4" fmla="*/ 23813 w 88107"/>
                <a:gd name="connsiteY4" fmla="*/ 300037 h 30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107" h="300037">
                  <a:moveTo>
                    <a:pt x="23813" y="300037"/>
                  </a:moveTo>
                  <a:lnTo>
                    <a:pt x="0" y="23812"/>
                  </a:lnTo>
                  <a:lnTo>
                    <a:pt x="69057" y="0"/>
                  </a:lnTo>
                  <a:lnTo>
                    <a:pt x="88107" y="269081"/>
                  </a:lnTo>
                  <a:lnTo>
                    <a:pt x="23813" y="300037"/>
                  </a:lnTo>
                  <a:close/>
                </a:path>
              </a:pathLst>
            </a:custGeom>
            <a:solidFill>
              <a:sysClr val="windowText" lastClr="000000">
                <a:lumMod val="75000"/>
                <a:lumOff val="25000"/>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9" name="Freeform 248"/>
            <p:cNvSpPr/>
            <p:nvPr/>
          </p:nvSpPr>
          <p:spPr>
            <a:xfrm>
              <a:off x="9667875" y="3190875"/>
              <a:ext cx="69056" cy="266700"/>
            </a:xfrm>
            <a:custGeom>
              <a:avLst/>
              <a:gdLst>
                <a:gd name="connsiteX0" fmla="*/ 0 w 69056"/>
                <a:gd name="connsiteY0" fmla="*/ 16669 h 266700"/>
                <a:gd name="connsiteX1" fmla="*/ 33338 w 69056"/>
                <a:gd name="connsiteY1" fmla="*/ 266700 h 266700"/>
                <a:gd name="connsiteX2" fmla="*/ 69056 w 69056"/>
                <a:gd name="connsiteY2" fmla="*/ 242888 h 266700"/>
                <a:gd name="connsiteX3" fmla="*/ 47625 w 69056"/>
                <a:gd name="connsiteY3" fmla="*/ 0 h 266700"/>
                <a:gd name="connsiteX4" fmla="*/ 0 w 69056"/>
                <a:gd name="connsiteY4" fmla="*/ 16669 h 26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56" h="266700">
                  <a:moveTo>
                    <a:pt x="0" y="16669"/>
                  </a:moveTo>
                  <a:lnTo>
                    <a:pt x="33338" y="266700"/>
                  </a:lnTo>
                  <a:lnTo>
                    <a:pt x="69056" y="242888"/>
                  </a:lnTo>
                  <a:lnTo>
                    <a:pt x="47625" y="0"/>
                  </a:lnTo>
                  <a:lnTo>
                    <a:pt x="0" y="16669"/>
                  </a:lnTo>
                  <a:close/>
                </a:path>
              </a:pathLst>
            </a:custGeom>
            <a:solidFill>
              <a:sysClr val="windowText" lastClr="000000">
                <a:lumMod val="75000"/>
                <a:lumOff val="25000"/>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 name="Freeform 249"/>
            <p:cNvSpPr/>
            <p:nvPr/>
          </p:nvSpPr>
          <p:spPr>
            <a:xfrm>
              <a:off x="9739313" y="3131344"/>
              <a:ext cx="152400" cy="292894"/>
            </a:xfrm>
            <a:custGeom>
              <a:avLst/>
              <a:gdLst>
                <a:gd name="connsiteX0" fmla="*/ 0 w 152400"/>
                <a:gd name="connsiteY0" fmla="*/ 50006 h 292894"/>
                <a:gd name="connsiteX1" fmla="*/ 30956 w 152400"/>
                <a:gd name="connsiteY1" fmla="*/ 292894 h 292894"/>
                <a:gd name="connsiteX2" fmla="*/ 152400 w 152400"/>
                <a:gd name="connsiteY2" fmla="*/ 223837 h 292894"/>
                <a:gd name="connsiteX3" fmla="*/ 126206 w 152400"/>
                <a:gd name="connsiteY3" fmla="*/ 0 h 292894"/>
                <a:gd name="connsiteX4" fmla="*/ 0 w 152400"/>
                <a:gd name="connsiteY4" fmla="*/ 50006 h 292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292894">
                  <a:moveTo>
                    <a:pt x="0" y="50006"/>
                  </a:moveTo>
                  <a:lnTo>
                    <a:pt x="30956" y="292894"/>
                  </a:lnTo>
                  <a:lnTo>
                    <a:pt x="152400" y="223837"/>
                  </a:lnTo>
                  <a:lnTo>
                    <a:pt x="126206" y="0"/>
                  </a:lnTo>
                  <a:lnTo>
                    <a:pt x="0" y="50006"/>
                  </a:lnTo>
                  <a:close/>
                </a:path>
              </a:pathLst>
            </a:custGeom>
            <a:solidFill>
              <a:sysClr val="windowText" lastClr="000000">
                <a:lumMod val="75000"/>
                <a:lumOff val="25000"/>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 name="Freeform 250"/>
            <p:cNvSpPr/>
            <p:nvPr/>
          </p:nvSpPr>
          <p:spPr>
            <a:xfrm>
              <a:off x="9894089" y="3119487"/>
              <a:ext cx="57150" cy="244029"/>
            </a:xfrm>
            <a:custGeom>
              <a:avLst/>
              <a:gdLst>
                <a:gd name="connsiteX0" fmla="*/ 11906 w 57150"/>
                <a:gd name="connsiteY0" fmla="*/ 295275 h 295275"/>
                <a:gd name="connsiteX1" fmla="*/ 0 w 57150"/>
                <a:gd name="connsiteY1" fmla="*/ 7144 h 295275"/>
                <a:gd name="connsiteX2" fmla="*/ 21431 w 57150"/>
                <a:gd name="connsiteY2" fmla="*/ 0 h 295275"/>
                <a:gd name="connsiteX3" fmla="*/ 57150 w 57150"/>
                <a:gd name="connsiteY3" fmla="*/ 271463 h 295275"/>
                <a:gd name="connsiteX4" fmla="*/ 11906 w 57150"/>
                <a:gd name="connsiteY4" fmla="*/ 295275 h 29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295275">
                  <a:moveTo>
                    <a:pt x="11906" y="295275"/>
                  </a:moveTo>
                  <a:lnTo>
                    <a:pt x="0" y="7144"/>
                  </a:lnTo>
                  <a:lnTo>
                    <a:pt x="21431" y="0"/>
                  </a:lnTo>
                  <a:lnTo>
                    <a:pt x="57150" y="271463"/>
                  </a:lnTo>
                  <a:lnTo>
                    <a:pt x="11906" y="295275"/>
                  </a:lnTo>
                  <a:close/>
                </a:path>
              </a:pathLst>
            </a:custGeom>
            <a:solidFill>
              <a:sysClr val="windowText" lastClr="000000">
                <a:lumMod val="75000"/>
                <a:lumOff val="25000"/>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 name="Freeform 251"/>
            <p:cNvSpPr/>
            <p:nvPr/>
          </p:nvSpPr>
          <p:spPr>
            <a:xfrm>
              <a:off x="9946481" y="3074194"/>
              <a:ext cx="92869" cy="250031"/>
            </a:xfrm>
            <a:custGeom>
              <a:avLst/>
              <a:gdLst>
                <a:gd name="connsiteX0" fmla="*/ 0 w 92869"/>
                <a:gd name="connsiteY0" fmla="*/ 23812 h 250031"/>
                <a:gd name="connsiteX1" fmla="*/ 35719 w 92869"/>
                <a:gd name="connsiteY1" fmla="*/ 250031 h 250031"/>
                <a:gd name="connsiteX2" fmla="*/ 92869 w 92869"/>
                <a:gd name="connsiteY2" fmla="*/ 214312 h 250031"/>
                <a:gd name="connsiteX3" fmla="*/ 61913 w 92869"/>
                <a:gd name="connsiteY3" fmla="*/ 0 h 250031"/>
                <a:gd name="connsiteX4" fmla="*/ 0 w 92869"/>
                <a:gd name="connsiteY4" fmla="*/ 23812 h 25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69" h="250031">
                  <a:moveTo>
                    <a:pt x="0" y="23812"/>
                  </a:moveTo>
                  <a:lnTo>
                    <a:pt x="35719" y="250031"/>
                  </a:lnTo>
                  <a:lnTo>
                    <a:pt x="92869" y="214312"/>
                  </a:lnTo>
                  <a:lnTo>
                    <a:pt x="61913" y="0"/>
                  </a:lnTo>
                  <a:lnTo>
                    <a:pt x="0" y="23812"/>
                  </a:lnTo>
                  <a:close/>
                </a:path>
              </a:pathLst>
            </a:custGeom>
            <a:solidFill>
              <a:sysClr val="windowText" lastClr="000000">
                <a:lumMod val="75000"/>
                <a:lumOff val="25000"/>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3" name="Freeform 252"/>
            <p:cNvSpPr/>
            <p:nvPr/>
          </p:nvSpPr>
          <p:spPr>
            <a:xfrm>
              <a:off x="10101263" y="3021806"/>
              <a:ext cx="57150" cy="226219"/>
            </a:xfrm>
            <a:custGeom>
              <a:avLst/>
              <a:gdLst>
                <a:gd name="connsiteX0" fmla="*/ 0 w 57150"/>
                <a:gd name="connsiteY0" fmla="*/ 21432 h 226219"/>
                <a:gd name="connsiteX1" fmla="*/ 33337 w 57150"/>
                <a:gd name="connsiteY1" fmla="*/ 226219 h 226219"/>
                <a:gd name="connsiteX2" fmla="*/ 57150 w 57150"/>
                <a:gd name="connsiteY2" fmla="*/ 211932 h 226219"/>
                <a:gd name="connsiteX3" fmla="*/ 54768 w 57150"/>
                <a:gd name="connsiteY3" fmla="*/ 0 h 226219"/>
                <a:gd name="connsiteX4" fmla="*/ 0 w 57150"/>
                <a:gd name="connsiteY4" fmla="*/ 21432 h 226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226219">
                  <a:moveTo>
                    <a:pt x="0" y="21432"/>
                  </a:moveTo>
                  <a:lnTo>
                    <a:pt x="33337" y="226219"/>
                  </a:lnTo>
                  <a:lnTo>
                    <a:pt x="57150" y="211932"/>
                  </a:lnTo>
                  <a:lnTo>
                    <a:pt x="54768" y="0"/>
                  </a:lnTo>
                  <a:lnTo>
                    <a:pt x="0" y="21432"/>
                  </a:lnTo>
                  <a:close/>
                </a:path>
              </a:pathLst>
            </a:custGeom>
            <a:solidFill>
              <a:sysClr val="windowText" lastClr="000000">
                <a:lumMod val="75000"/>
                <a:lumOff val="25000"/>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4" name="Freeform 253"/>
            <p:cNvSpPr/>
            <p:nvPr/>
          </p:nvSpPr>
          <p:spPr>
            <a:xfrm>
              <a:off x="10196513" y="2971800"/>
              <a:ext cx="102393" cy="247650"/>
            </a:xfrm>
            <a:custGeom>
              <a:avLst/>
              <a:gdLst>
                <a:gd name="connsiteX0" fmla="*/ 33337 w 102393"/>
                <a:gd name="connsiteY0" fmla="*/ 23813 h 247650"/>
                <a:gd name="connsiteX1" fmla="*/ 0 w 102393"/>
                <a:gd name="connsiteY1" fmla="*/ 247650 h 247650"/>
                <a:gd name="connsiteX2" fmla="*/ 76200 w 102393"/>
                <a:gd name="connsiteY2" fmla="*/ 207169 h 247650"/>
                <a:gd name="connsiteX3" fmla="*/ 76200 w 102393"/>
                <a:gd name="connsiteY3" fmla="*/ 185738 h 247650"/>
                <a:gd name="connsiteX4" fmla="*/ 102393 w 102393"/>
                <a:gd name="connsiteY4" fmla="*/ 0 h 247650"/>
                <a:gd name="connsiteX5" fmla="*/ 33337 w 102393"/>
                <a:gd name="connsiteY5" fmla="*/ 2381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3" h="247650">
                  <a:moveTo>
                    <a:pt x="33337" y="23813"/>
                  </a:moveTo>
                  <a:lnTo>
                    <a:pt x="0" y="247650"/>
                  </a:lnTo>
                  <a:lnTo>
                    <a:pt x="76200" y="207169"/>
                  </a:lnTo>
                  <a:lnTo>
                    <a:pt x="76200" y="185738"/>
                  </a:lnTo>
                  <a:lnTo>
                    <a:pt x="102393" y="0"/>
                  </a:lnTo>
                  <a:lnTo>
                    <a:pt x="33337" y="23813"/>
                  </a:lnTo>
                  <a:close/>
                </a:path>
              </a:pathLst>
            </a:custGeom>
            <a:solidFill>
              <a:sysClr val="windowText" lastClr="000000">
                <a:lumMod val="75000"/>
                <a:lumOff val="25000"/>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5" name="Freeform 254"/>
            <p:cNvSpPr/>
            <p:nvPr/>
          </p:nvSpPr>
          <p:spPr>
            <a:xfrm>
              <a:off x="10339388" y="2933700"/>
              <a:ext cx="45243" cy="214313"/>
            </a:xfrm>
            <a:custGeom>
              <a:avLst/>
              <a:gdLst>
                <a:gd name="connsiteX0" fmla="*/ 0 w 45243"/>
                <a:gd name="connsiteY0" fmla="*/ 21431 h 214313"/>
                <a:gd name="connsiteX1" fmla="*/ 0 w 45243"/>
                <a:gd name="connsiteY1" fmla="*/ 214313 h 214313"/>
                <a:gd name="connsiteX2" fmla="*/ 28575 w 45243"/>
                <a:gd name="connsiteY2" fmla="*/ 197644 h 214313"/>
                <a:gd name="connsiteX3" fmla="*/ 45243 w 45243"/>
                <a:gd name="connsiteY3" fmla="*/ 0 h 214313"/>
                <a:gd name="connsiteX4" fmla="*/ 0 w 45243"/>
                <a:gd name="connsiteY4" fmla="*/ 21431 h 214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214313">
                  <a:moveTo>
                    <a:pt x="0" y="21431"/>
                  </a:moveTo>
                  <a:lnTo>
                    <a:pt x="0" y="214313"/>
                  </a:lnTo>
                  <a:lnTo>
                    <a:pt x="28575" y="197644"/>
                  </a:lnTo>
                  <a:lnTo>
                    <a:pt x="45243" y="0"/>
                  </a:lnTo>
                  <a:lnTo>
                    <a:pt x="0" y="21431"/>
                  </a:lnTo>
                  <a:close/>
                </a:path>
              </a:pathLst>
            </a:custGeom>
            <a:solidFill>
              <a:sysClr val="windowText" lastClr="000000">
                <a:lumMod val="85000"/>
                <a:lumOff val="15000"/>
                <a:alpha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6" name="Freeform 255"/>
            <p:cNvSpPr/>
            <p:nvPr/>
          </p:nvSpPr>
          <p:spPr>
            <a:xfrm>
              <a:off x="10417969" y="2886075"/>
              <a:ext cx="104775" cy="216694"/>
            </a:xfrm>
            <a:custGeom>
              <a:avLst/>
              <a:gdLst>
                <a:gd name="connsiteX0" fmla="*/ 0 w 104775"/>
                <a:gd name="connsiteY0" fmla="*/ 40481 h 216694"/>
                <a:gd name="connsiteX1" fmla="*/ 11906 w 104775"/>
                <a:gd name="connsiteY1" fmla="*/ 216694 h 216694"/>
                <a:gd name="connsiteX2" fmla="*/ 104775 w 104775"/>
                <a:gd name="connsiteY2" fmla="*/ 161925 h 216694"/>
                <a:gd name="connsiteX3" fmla="*/ 95250 w 104775"/>
                <a:gd name="connsiteY3" fmla="*/ 0 h 216694"/>
                <a:gd name="connsiteX4" fmla="*/ 0 w 104775"/>
                <a:gd name="connsiteY4" fmla="*/ 40481 h 216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216694">
                  <a:moveTo>
                    <a:pt x="0" y="40481"/>
                  </a:moveTo>
                  <a:lnTo>
                    <a:pt x="11906" y="216694"/>
                  </a:lnTo>
                  <a:lnTo>
                    <a:pt x="104775" y="161925"/>
                  </a:lnTo>
                  <a:lnTo>
                    <a:pt x="95250" y="0"/>
                  </a:lnTo>
                  <a:lnTo>
                    <a:pt x="0" y="40481"/>
                  </a:lnTo>
                  <a:close/>
                </a:path>
              </a:pathLst>
            </a:custGeom>
            <a:solidFill>
              <a:sysClr val="windowText" lastClr="000000">
                <a:lumMod val="85000"/>
                <a:lumOff val="15000"/>
                <a:alpha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7" name="Freeform 256"/>
            <p:cNvSpPr/>
            <p:nvPr/>
          </p:nvSpPr>
          <p:spPr>
            <a:xfrm>
              <a:off x="10620375" y="2824163"/>
              <a:ext cx="57150" cy="176212"/>
            </a:xfrm>
            <a:custGeom>
              <a:avLst/>
              <a:gdLst>
                <a:gd name="connsiteX0" fmla="*/ 0 w 57150"/>
                <a:gd name="connsiteY0" fmla="*/ 26193 h 176212"/>
                <a:gd name="connsiteX1" fmla="*/ 14288 w 57150"/>
                <a:gd name="connsiteY1" fmla="*/ 176212 h 176212"/>
                <a:gd name="connsiteX2" fmla="*/ 47625 w 57150"/>
                <a:gd name="connsiteY2" fmla="*/ 154781 h 176212"/>
                <a:gd name="connsiteX3" fmla="*/ 57150 w 57150"/>
                <a:gd name="connsiteY3" fmla="*/ 0 h 176212"/>
                <a:gd name="connsiteX4" fmla="*/ 0 w 57150"/>
                <a:gd name="connsiteY4" fmla="*/ 26193 h 176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176212">
                  <a:moveTo>
                    <a:pt x="0" y="26193"/>
                  </a:moveTo>
                  <a:lnTo>
                    <a:pt x="14288" y="176212"/>
                  </a:lnTo>
                  <a:lnTo>
                    <a:pt x="47625" y="154781"/>
                  </a:lnTo>
                  <a:lnTo>
                    <a:pt x="57150" y="0"/>
                  </a:lnTo>
                  <a:lnTo>
                    <a:pt x="0" y="26193"/>
                  </a:lnTo>
                  <a:close/>
                </a:path>
              </a:pathLst>
            </a:custGeom>
            <a:solidFill>
              <a:sysClr val="windowText" lastClr="000000">
                <a:lumMod val="85000"/>
                <a:lumOff val="15000"/>
                <a:alpha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8" name="Freeform 257"/>
            <p:cNvSpPr/>
            <p:nvPr/>
          </p:nvSpPr>
          <p:spPr>
            <a:xfrm>
              <a:off x="10713244" y="2783681"/>
              <a:ext cx="47625" cy="180975"/>
            </a:xfrm>
            <a:custGeom>
              <a:avLst/>
              <a:gdLst>
                <a:gd name="connsiteX0" fmla="*/ 0 w 47625"/>
                <a:gd name="connsiteY0" fmla="*/ 26194 h 180975"/>
                <a:gd name="connsiteX1" fmla="*/ 7144 w 47625"/>
                <a:gd name="connsiteY1" fmla="*/ 180975 h 180975"/>
                <a:gd name="connsiteX2" fmla="*/ 45244 w 47625"/>
                <a:gd name="connsiteY2" fmla="*/ 157163 h 180975"/>
                <a:gd name="connsiteX3" fmla="*/ 47625 w 47625"/>
                <a:gd name="connsiteY3" fmla="*/ 0 h 180975"/>
                <a:gd name="connsiteX4" fmla="*/ 0 w 47625"/>
                <a:gd name="connsiteY4" fmla="*/ 26194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180975">
                  <a:moveTo>
                    <a:pt x="0" y="26194"/>
                  </a:moveTo>
                  <a:lnTo>
                    <a:pt x="7144" y="180975"/>
                  </a:lnTo>
                  <a:lnTo>
                    <a:pt x="45244" y="157163"/>
                  </a:lnTo>
                  <a:cubicBezTo>
                    <a:pt x="46038" y="104775"/>
                    <a:pt x="46831" y="52388"/>
                    <a:pt x="47625" y="0"/>
                  </a:cubicBezTo>
                  <a:lnTo>
                    <a:pt x="0" y="26194"/>
                  </a:lnTo>
                  <a:close/>
                </a:path>
              </a:pathLst>
            </a:custGeom>
            <a:solidFill>
              <a:sysClr val="windowText" lastClr="000000">
                <a:lumMod val="85000"/>
                <a:lumOff val="15000"/>
                <a:alpha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9" name="Freeform 258"/>
            <p:cNvSpPr/>
            <p:nvPr/>
          </p:nvSpPr>
          <p:spPr>
            <a:xfrm>
              <a:off x="10794206" y="2757488"/>
              <a:ext cx="50007" cy="164306"/>
            </a:xfrm>
            <a:custGeom>
              <a:avLst/>
              <a:gdLst>
                <a:gd name="connsiteX0" fmla="*/ 0 w 50007"/>
                <a:gd name="connsiteY0" fmla="*/ 26193 h 164306"/>
                <a:gd name="connsiteX1" fmla="*/ 7144 w 50007"/>
                <a:gd name="connsiteY1" fmla="*/ 164306 h 164306"/>
                <a:gd name="connsiteX2" fmla="*/ 35719 w 50007"/>
                <a:gd name="connsiteY2" fmla="*/ 145256 h 164306"/>
                <a:gd name="connsiteX3" fmla="*/ 50007 w 50007"/>
                <a:gd name="connsiteY3" fmla="*/ 0 h 164306"/>
                <a:gd name="connsiteX4" fmla="*/ 0 w 50007"/>
                <a:gd name="connsiteY4" fmla="*/ 26193 h 164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07" h="164306">
                  <a:moveTo>
                    <a:pt x="0" y="26193"/>
                  </a:moveTo>
                  <a:lnTo>
                    <a:pt x="7144" y="164306"/>
                  </a:lnTo>
                  <a:lnTo>
                    <a:pt x="35719" y="145256"/>
                  </a:lnTo>
                  <a:lnTo>
                    <a:pt x="50007" y="0"/>
                  </a:lnTo>
                  <a:lnTo>
                    <a:pt x="0" y="26193"/>
                  </a:lnTo>
                  <a:close/>
                </a:path>
              </a:pathLst>
            </a:custGeom>
            <a:solidFill>
              <a:sysClr val="windowText" lastClr="000000">
                <a:lumMod val="85000"/>
                <a:lumOff val="15000"/>
                <a:alpha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0" name="Freeform 259"/>
            <p:cNvSpPr/>
            <p:nvPr/>
          </p:nvSpPr>
          <p:spPr>
            <a:xfrm>
              <a:off x="10929938" y="2678906"/>
              <a:ext cx="121443" cy="178594"/>
            </a:xfrm>
            <a:custGeom>
              <a:avLst/>
              <a:gdLst>
                <a:gd name="connsiteX0" fmla="*/ 0 w 121443"/>
                <a:gd name="connsiteY0" fmla="*/ 45244 h 178594"/>
                <a:gd name="connsiteX1" fmla="*/ 2381 w 121443"/>
                <a:gd name="connsiteY1" fmla="*/ 178594 h 178594"/>
                <a:gd name="connsiteX2" fmla="*/ 119062 w 121443"/>
                <a:gd name="connsiteY2" fmla="*/ 114300 h 178594"/>
                <a:gd name="connsiteX3" fmla="*/ 121443 w 121443"/>
                <a:gd name="connsiteY3" fmla="*/ 0 h 178594"/>
                <a:gd name="connsiteX4" fmla="*/ 0 w 121443"/>
                <a:gd name="connsiteY4" fmla="*/ 45244 h 178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443" h="178594">
                  <a:moveTo>
                    <a:pt x="0" y="45244"/>
                  </a:moveTo>
                  <a:cubicBezTo>
                    <a:pt x="794" y="89694"/>
                    <a:pt x="1587" y="134144"/>
                    <a:pt x="2381" y="178594"/>
                  </a:cubicBezTo>
                  <a:lnTo>
                    <a:pt x="119062" y="114300"/>
                  </a:lnTo>
                  <a:cubicBezTo>
                    <a:pt x="119856" y="76200"/>
                    <a:pt x="120649" y="38100"/>
                    <a:pt x="121443" y="0"/>
                  </a:cubicBezTo>
                  <a:lnTo>
                    <a:pt x="0" y="45244"/>
                  </a:lnTo>
                  <a:close/>
                </a:path>
              </a:pathLst>
            </a:custGeom>
            <a:solidFill>
              <a:sysClr val="windowText" lastClr="000000">
                <a:lumMod val="85000"/>
                <a:lumOff val="15000"/>
                <a:alpha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1" name="Freeform 260"/>
            <p:cNvSpPr/>
            <p:nvPr/>
          </p:nvSpPr>
          <p:spPr>
            <a:xfrm>
              <a:off x="11089481" y="2645569"/>
              <a:ext cx="57150" cy="138112"/>
            </a:xfrm>
            <a:custGeom>
              <a:avLst/>
              <a:gdLst>
                <a:gd name="connsiteX0" fmla="*/ 2382 w 57150"/>
                <a:gd name="connsiteY0" fmla="*/ 23812 h 138112"/>
                <a:gd name="connsiteX1" fmla="*/ 0 w 57150"/>
                <a:gd name="connsiteY1" fmla="*/ 138112 h 138112"/>
                <a:gd name="connsiteX2" fmla="*/ 21432 w 57150"/>
                <a:gd name="connsiteY2" fmla="*/ 119062 h 138112"/>
                <a:gd name="connsiteX3" fmla="*/ 57150 w 57150"/>
                <a:gd name="connsiteY3" fmla="*/ 0 h 138112"/>
                <a:gd name="connsiteX4" fmla="*/ 2382 w 57150"/>
                <a:gd name="connsiteY4" fmla="*/ 23812 h 138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138112">
                  <a:moveTo>
                    <a:pt x="2382" y="23812"/>
                  </a:moveTo>
                  <a:lnTo>
                    <a:pt x="0" y="138112"/>
                  </a:lnTo>
                  <a:lnTo>
                    <a:pt x="21432" y="119062"/>
                  </a:lnTo>
                  <a:lnTo>
                    <a:pt x="57150" y="0"/>
                  </a:lnTo>
                  <a:lnTo>
                    <a:pt x="2382" y="23812"/>
                  </a:lnTo>
                  <a:close/>
                </a:path>
              </a:pathLst>
            </a:custGeom>
            <a:solidFill>
              <a:sysClr val="windowText" lastClr="000000">
                <a:lumMod val="85000"/>
                <a:lumOff val="15000"/>
                <a:alpha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62" name="Straight Connector 261"/>
            <p:cNvCxnSpPr/>
            <p:nvPr/>
          </p:nvCxnSpPr>
          <p:spPr>
            <a:xfrm flipH="1">
              <a:off x="10877789" y="2741022"/>
              <a:ext cx="9048" cy="139486"/>
            </a:xfrm>
            <a:prstGeom prst="line">
              <a:avLst/>
            </a:prstGeom>
            <a:noFill/>
            <a:ln w="19050" cap="flat" cmpd="sng" algn="ctr">
              <a:noFill/>
              <a:prstDash val="solid"/>
              <a:miter lim="800000"/>
            </a:ln>
            <a:effectLst/>
          </p:spPr>
        </p:cxnSp>
        <p:cxnSp>
          <p:nvCxnSpPr>
            <p:cNvPr id="263" name="Straight Connector 262"/>
            <p:cNvCxnSpPr/>
            <p:nvPr/>
          </p:nvCxnSpPr>
          <p:spPr>
            <a:xfrm flipH="1">
              <a:off x="11167620" y="2636016"/>
              <a:ext cx="13029" cy="104998"/>
            </a:xfrm>
            <a:prstGeom prst="line">
              <a:avLst/>
            </a:prstGeom>
            <a:noFill/>
            <a:ln w="15875" cap="flat" cmpd="sng" algn="ctr">
              <a:solidFill>
                <a:sysClr val="windowText" lastClr="000000">
                  <a:lumMod val="85000"/>
                  <a:lumOff val="15000"/>
                </a:sysClr>
              </a:solidFill>
              <a:prstDash val="solid"/>
              <a:miter lim="800000"/>
            </a:ln>
            <a:effectLst/>
          </p:spPr>
        </p:cxnSp>
        <p:cxnSp>
          <p:nvCxnSpPr>
            <p:cNvPr id="264" name="Straight Connector 263"/>
            <p:cNvCxnSpPr/>
            <p:nvPr/>
          </p:nvCxnSpPr>
          <p:spPr>
            <a:xfrm flipH="1">
              <a:off x="11213306" y="2619172"/>
              <a:ext cx="13029" cy="95453"/>
            </a:xfrm>
            <a:prstGeom prst="line">
              <a:avLst/>
            </a:prstGeom>
            <a:noFill/>
            <a:ln w="31750" cap="flat" cmpd="sng" algn="ctr">
              <a:solidFill>
                <a:sysClr val="windowText" lastClr="000000">
                  <a:lumMod val="85000"/>
                  <a:lumOff val="15000"/>
                </a:sysClr>
              </a:solidFill>
              <a:prstDash val="solid"/>
              <a:miter lim="800000"/>
            </a:ln>
            <a:effectLst/>
          </p:spPr>
        </p:cxnSp>
        <p:sp>
          <p:nvSpPr>
            <p:cNvPr id="265" name="Freeform 264"/>
            <p:cNvSpPr/>
            <p:nvPr/>
          </p:nvSpPr>
          <p:spPr>
            <a:xfrm>
              <a:off x="11272838" y="2555081"/>
              <a:ext cx="123825" cy="138113"/>
            </a:xfrm>
            <a:custGeom>
              <a:avLst/>
              <a:gdLst>
                <a:gd name="connsiteX0" fmla="*/ 4762 w 123825"/>
                <a:gd name="connsiteY0" fmla="*/ 47625 h 138113"/>
                <a:gd name="connsiteX1" fmla="*/ 0 w 123825"/>
                <a:gd name="connsiteY1" fmla="*/ 138113 h 138113"/>
                <a:gd name="connsiteX2" fmla="*/ 109537 w 123825"/>
                <a:gd name="connsiteY2" fmla="*/ 83344 h 138113"/>
                <a:gd name="connsiteX3" fmla="*/ 123825 w 123825"/>
                <a:gd name="connsiteY3" fmla="*/ 0 h 138113"/>
                <a:gd name="connsiteX4" fmla="*/ 4762 w 123825"/>
                <a:gd name="connsiteY4" fmla="*/ 47625 h 13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38113">
                  <a:moveTo>
                    <a:pt x="4762" y="47625"/>
                  </a:moveTo>
                  <a:lnTo>
                    <a:pt x="0" y="138113"/>
                  </a:lnTo>
                  <a:lnTo>
                    <a:pt x="109537" y="83344"/>
                  </a:lnTo>
                  <a:lnTo>
                    <a:pt x="123825" y="0"/>
                  </a:lnTo>
                  <a:lnTo>
                    <a:pt x="4762" y="47625"/>
                  </a:lnTo>
                  <a:close/>
                </a:path>
              </a:pathLst>
            </a:custGeom>
            <a:solidFill>
              <a:sysClr val="windowText" lastClr="000000">
                <a:lumMod val="85000"/>
                <a:lumOff val="15000"/>
                <a:alpha val="7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66" name="Straight Connector 265"/>
            <p:cNvCxnSpPr/>
            <p:nvPr/>
          </p:nvCxnSpPr>
          <p:spPr>
            <a:xfrm>
              <a:off x="10560844" y="2874168"/>
              <a:ext cx="15466" cy="151916"/>
            </a:xfrm>
            <a:prstGeom prst="line">
              <a:avLst/>
            </a:prstGeom>
            <a:noFill/>
            <a:ln w="6350" cap="flat" cmpd="sng" algn="ctr">
              <a:solidFill>
                <a:sysClr val="windowText" lastClr="000000">
                  <a:lumMod val="75000"/>
                  <a:lumOff val="25000"/>
                </a:sysClr>
              </a:solidFill>
              <a:prstDash val="solid"/>
              <a:miter lim="800000"/>
            </a:ln>
            <a:effectLst/>
          </p:spPr>
        </p:cxnSp>
        <p:cxnSp>
          <p:nvCxnSpPr>
            <p:cNvPr id="267" name="Straight Connector 266"/>
            <p:cNvCxnSpPr/>
            <p:nvPr/>
          </p:nvCxnSpPr>
          <p:spPr>
            <a:xfrm flipH="1">
              <a:off x="11436023" y="2533852"/>
              <a:ext cx="11907" cy="80558"/>
            </a:xfrm>
            <a:prstGeom prst="line">
              <a:avLst/>
            </a:prstGeom>
            <a:noFill/>
            <a:ln w="25400" cap="flat" cmpd="sng" algn="ctr">
              <a:solidFill>
                <a:sysClr val="windowText" lastClr="000000">
                  <a:lumMod val="85000"/>
                  <a:lumOff val="15000"/>
                </a:sysClr>
              </a:solidFill>
              <a:prstDash val="solid"/>
              <a:miter lim="800000"/>
            </a:ln>
            <a:effectLst/>
          </p:spPr>
        </p:cxnSp>
        <p:sp>
          <p:nvSpPr>
            <p:cNvPr id="268" name="Freeform 267"/>
            <p:cNvSpPr/>
            <p:nvPr/>
          </p:nvSpPr>
          <p:spPr>
            <a:xfrm>
              <a:off x="11506200" y="2488406"/>
              <a:ext cx="50006" cy="92869"/>
            </a:xfrm>
            <a:custGeom>
              <a:avLst/>
              <a:gdLst>
                <a:gd name="connsiteX0" fmla="*/ 4763 w 50006"/>
                <a:gd name="connsiteY0" fmla="*/ 23813 h 92869"/>
                <a:gd name="connsiteX1" fmla="*/ 0 w 50006"/>
                <a:gd name="connsiteY1" fmla="*/ 92869 h 92869"/>
                <a:gd name="connsiteX2" fmla="*/ 47625 w 50006"/>
                <a:gd name="connsiteY2" fmla="*/ 64294 h 92869"/>
                <a:gd name="connsiteX3" fmla="*/ 50006 w 50006"/>
                <a:gd name="connsiteY3" fmla="*/ 0 h 92869"/>
                <a:gd name="connsiteX4" fmla="*/ 4763 w 50006"/>
                <a:gd name="connsiteY4" fmla="*/ 23813 h 92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06" h="92869">
                  <a:moveTo>
                    <a:pt x="4763" y="23813"/>
                  </a:moveTo>
                  <a:lnTo>
                    <a:pt x="0" y="92869"/>
                  </a:lnTo>
                  <a:lnTo>
                    <a:pt x="47625" y="64294"/>
                  </a:lnTo>
                  <a:cubicBezTo>
                    <a:pt x="48419" y="42863"/>
                    <a:pt x="49212" y="21431"/>
                    <a:pt x="50006" y="0"/>
                  </a:cubicBezTo>
                  <a:lnTo>
                    <a:pt x="4763" y="23813"/>
                  </a:lnTo>
                  <a:close/>
                </a:path>
              </a:pathLst>
            </a:custGeom>
            <a:solidFill>
              <a:sysClr val="windowText" lastClr="000000">
                <a:lumMod val="95000"/>
                <a:lumOff val="5000"/>
                <a:alpha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9" name="Freeform 268"/>
            <p:cNvSpPr/>
            <p:nvPr/>
          </p:nvSpPr>
          <p:spPr>
            <a:xfrm>
              <a:off x="11603831" y="2436019"/>
              <a:ext cx="104775" cy="90487"/>
            </a:xfrm>
            <a:custGeom>
              <a:avLst/>
              <a:gdLst>
                <a:gd name="connsiteX0" fmla="*/ 0 w 104775"/>
                <a:gd name="connsiteY0" fmla="*/ 35719 h 90487"/>
                <a:gd name="connsiteX1" fmla="*/ 2382 w 104775"/>
                <a:gd name="connsiteY1" fmla="*/ 90487 h 90487"/>
                <a:gd name="connsiteX2" fmla="*/ 104775 w 104775"/>
                <a:gd name="connsiteY2" fmla="*/ 40481 h 90487"/>
                <a:gd name="connsiteX3" fmla="*/ 102394 w 104775"/>
                <a:gd name="connsiteY3" fmla="*/ 0 h 90487"/>
                <a:gd name="connsiteX4" fmla="*/ 0 w 104775"/>
                <a:gd name="connsiteY4" fmla="*/ 35719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90487">
                  <a:moveTo>
                    <a:pt x="0" y="35719"/>
                  </a:moveTo>
                  <a:lnTo>
                    <a:pt x="2382" y="90487"/>
                  </a:lnTo>
                  <a:lnTo>
                    <a:pt x="104775" y="40481"/>
                  </a:lnTo>
                  <a:lnTo>
                    <a:pt x="102394" y="0"/>
                  </a:lnTo>
                  <a:lnTo>
                    <a:pt x="0" y="35719"/>
                  </a:lnTo>
                  <a:close/>
                </a:path>
              </a:pathLst>
            </a:custGeom>
            <a:solidFill>
              <a:sysClr val="windowText" lastClr="000000">
                <a:lumMod val="95000"/>
                <a:lumOff val="5000"/>
                <a:alpha val="7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0" name="Freeform 269"/>
            <p:cNvSpPr/>
            <p:nvPr/>
          </p:nvSpPr>
          <p:spPr>
            <a:xfrm>
              <a:off x="11753850" y="2369344"/>
              <a:ext cx="126206" cy="88106"/>
            </a:xfrm>
            <a:custGeom>
              <a:avLst/>
              <a:gdLst>
                <a:gd name="connsiteX0" fmla="*/ 0 w 126206"/>
                <a:gd name="connsiteY0" fmla="*/ 47625 h 88106"/>
                <a:gd name="connsiteX1" fmla="*/ 4763 w 126206"/>
                <a:gd name="connsiteY1" fmla="*/ 88106 h 88106"/>
                <a:gd name="connsiteX2" fmla="*/ 126206 w 126206"/>
                <a:gd name="connsiteY2" fmla="*/ 21431 h 88106"/>
                <a:gd name="connsiteX3" fmla="*/ 121444 w 126206"/>
                <a:gd name="connsiteY3" fmla="*/ 0 h 88106"/>
                <a:gd name="connsiteX4" fmla="*/ 0 w 126206"/>
                <a:gd name="connsiteY4" fmla="*/ 47625 h 88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06" h="88106">
                  <a:moveTo>
                    <a:pt x="0" y="47625"/>
                  </a:moveTo>
                  <a:lnTo>
                    <a:pt x="4763" y="88106"/>
                  </a:lnTo>
                  <a:lnTo>
                    <a:pt x="126206" y="21431"/>
                  </a:lnTo>
                  <a:lnTo>
                    <a:pt x="121444" y="0"/>
                  </a:lnTo>
                  <a:lnTo>
                    <a:pt x="0" y="47625"/>
                  </a:lnTo>
                  <a:close/>
                </a:path>
              </a:pathLst>
            </a:custGeom>
            <a:solidFill>
              <a:sysClr val="windowText" lastClr="000000">
                <a:lumMod val="95000"/>
                <a:lumOff val="5000"/>
                <a:alpha val="7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pic>
        <p:nvPicPr>
          <p:cNvPr id="321" name="Picture 320"/>
          <p:cNvPicPr>
            <a:picLocks noChangeAspect="1"/>
          </p:cNvPicPr>
          <p:nvPr userDrawn="1"/>
        </p:nvPicPr>
        <p:blipFill rotWithShape="1">
          <a:blip r:embed="rId3" cstate="email"/>
          <a:srcRect/>
          <a:stretch>
            <a:fillRect/>
          </a:stretch>
        </p:blipFill>
        <p:spPr>
          <a:xfrm>
            <a:off x="9857" y="5815011"/>
            <a:ext cx="4015323" cy="4471988"/>
          </a:xfrm>
          <a:prstGeom prst="rect">
            <a:avLst/>
          </a:prstGeom>
        </p:spPr>
      </p:pic>
      <p:sp>
        <p:nvSpPr>
          <p:cNvPr id="45" name="TextBox 44"/>
          <p:cNvSpPr txBox="1"/>
          <p:nvPr userDrawn="1"/>
        </p:nvSpPr>
        <p:spPr>
          <a:xfrm>
            <a:off x="10454532" y="9713633"/>
            <a:ext cx="5476031" cy="43751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2250" b="0" i="0" u="none" strike="noStrike" kern="0" cap="none" spc="0" normalizeH="0" baseline="0" noProof="0">
                <a:ln>
                  <a:noFill/>
                </a:ln>
                <a:solidFill>
                  <a:prstClr val="white"/>
                </a:solidFill>
                <a:effectLst/>
                <a:uLnTx/>
                <a:uFillTx/>
                <a:latin typeface="Meiryo UI" panose="020B0604030504040204" charset="-128"/>
              </a:rPr>
              <a:t>STT  </a:t>
            </a:r>
            <a:r>
              <a:rPr kumimoji="0" lang="en-US" sz="2250" b="0" i="0" u="none" strike="noStrike" kern="0" cap="none" spc="0" normalizeH="0" baseline="0" noProof="0">
                <a:ln>
                  <a:noFill/>
                </a:ln>
                <a:solidFill>
                  <a:srgbClr val="FFC000"/>
                </a:solidFill>
                <a:effectLst/>
                <a:uLnTx/>
                <a:uFillTx/>
                <a:latin typeface="Meriyo UI"/>
              </a:rPr>
              <a:t>I</a:t>
            </a:r>
            <a:r>
              <a:rPr kumimoji="0" lang="en-US" sz="2250" b="0" i="0" u="none" strike="noStrike" kern="0" cap="none" spc="0" normalizeH="0" baseline="0" noProof="0">
                <a:ln>
                  <a:noFill/>
                </a:ln>
                <a:solidFill>
                  <a:prstClr val="white"/>
                </a:solidFill>
                <a:effectLst/>
                <a:uLnTx/>
                <a:uFillTx/>
                <a:latin typeface="Meiryo UI" panose="020B0604030504040204" charset="-128"/>
              </a:rPr>
              <a:t>  Sony Technology (Thailand) </a:t>
            </a:r>
          </a:p>
        </p:txBody>
      </p:sp>
      <p:pic>
        <p:nvPicPr>
          <p:cNvPr id="43" name="Picture 42" descr="Screen Clipping"/>
          <p:cNvPicPr>
            <a:picLocks noChangeAspect="1"/>
          </p:cNvPicPr>
          <p:nvPr userDrawn="1"/>
        </p:nvPicPr>
        <p:blipFill>
          <a:blip r:embed="rId4" cstate="email"/>
          <a:stretch>
            <a:fillRect/>
          </a:stretch>
        </p:blipFill>
        <p:spPr>
          <a:xfrm>
            <a:off x="16118168" y="9619751"/>
            <a:ext cx="2172003" cy="677691"/>
          </a:xfrm>
          <a:prstGeom prst="rect">
            <a:avLst/>
          </a:prstGeom>
        </p:spPr>
      </p:pic>
    </p:spTree>
  </p:cSld>
  <p:clrMap bg1="dk1" tx1="lt1" bg2="dk2" tx2="lt2" accent1="accent1" accent2="accent2" accent3="accent3" accent4="accent4" accent5="accent5" accent6="accent6" hlink="hlink" folHlink="folHlink"/>
  <p:sldLayoutIdLst>
    <p:sldLayoutId id="2147483662" r:id="rId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51337">
              <a:srgbClr val="6C6C6C"/>
            </a:gs>
            <a:gs pos="68155">
              <a:srgbClr val="4B4B4B"/>
            </a:gs>
            <a:gs pos="84050">
              <a:srgbClr val="2C2C2C"/>
            </a:gs>
            <a:gs pos="100000">
              <a:schemeClr val="bg1">
                <a:lumMod val="95000"/>
                <a:lumOff val="5000"/>
              </a:schemeClr>
            </a:gs>
            <a:gs pos="0">
              <a:schemeClr val="tx1">
                <a:lumMod val="50000"/>
                <a:lumOff val="50000"/>
              </a:schemeClr>
            </a:gs>
          </a:gsLst>
          <a:lin ang="2700000" scaled="1"/>
          <a:tileRect/>
        </a:gradFill>
        <a:effectLst/>
      </p:bgPr>
    </p:bg>
    <p:spTree>
      <p:nvGrpSpPr>
        <p:cNvPr id="1" name=""/>
        <p:cNvGrpSpPr/>
        <p:nvPr/>
      </p:nvGrpSpPr>
      <p:grpSpPr>
        <a:xfrm>
          <a:off x="0" y="0"/>
          <a:ext cx="0" cy="0"/>
          <a:chOff x="0" y="0"/>
          <a:chExt cx="0" cy="0"/>
        </a:xfrm>
      </p:grpSpPr>
      <p:grpSp>
        <p:nvGrpSpPr>
          <p:cNvPr id="233" name="Group 232"/>
          <p:cNvGrpSpPr/>
          <p:nvPr userDrawn="1"/>
        </p:nvGrpSpPr>
        <p:grpSpPr>
          <a:xfrm>
            <a:off x="2000250" y="3554016"/>
            <a:ext cx="15819834" cy="6732984"/>
            <a:chOff x="1333500" y="2369344"/>
            <a:chExt cx="10546556" cy="4488656"/>
          </a:xfrm>
        </p:grpSpPr>
        <p:sp>
          <p:nvSpPr>
            <p:cNvPr id="234" name="Freeform 233"/>
            <p:cNvSpPr/>
            <p:nvPr/>
          </p:nvSpPr>
          <p:spPr>
            <a:xfrm>
              <a:off x="1333500" y="5781675"/>
              <a:ext cx="1543050" cy="1076325"/>
            </a:xfrm>
            <a:custGeom>
              <a:avLst/>
              <a:gdLst>
                <a:gd name="connsiteX0" fmla="*/ 0 w 1543050"/>
                <a:gd name="connsiteY0" fmla="*/ 1066800 h 1076325"/>
                <a:gd name="connsiteX1" fmla="*/ 314325 w 1543050"/>
                <a:gd name="connsiteY1" fmla="*/ 457200 h 1076325"/>
                <a:gd name="connsiteX2" fmla="*/ 1543050 w 1543050"/>
                <a:gd name="connsiteY2" fmla="*/ 0 h 1076325"/>
                <a:gd name="connsiteX3" fmla="*/ 819150 w 1543050"/>
                <a:gd name="connsiteY3" fmla="*/ 1076325 h 1076325"/>
                <a:gd name="connsiteX4" fmla="*/ 0 w 1543050"/>
                <a:gd name="connsiteY4" fmla="*/ 1066800 h 1076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3050" h="1076325">
                  <a:moveTo>
                    <a:pt x="0" y="1066800"/>
                  </a:moveTo>
                  <a:lnTo>
                    <a:pt x="314325" y="457200"/>
                  </a:lnTo>
                  <a:lnTo>
                    <a:pt x="1543050" y="0"/>
                  </a:lnTo>
                  <a:lnTo>
                    <a:pt x="819150" y="1076325"/>
                  </a:lnTo>
                  <a:lnTo>
                    <a:pt x="0" y="1066800"/>
                  </a:lnTo>
                  <a:close/>
                </a:path>
              </a:pathLst>
            </a:custGeom>
            <a:solidFill>
              <a:sysClr val="window" lastClr="FFFFFF">
                <a:lumMod val="50000"/>
                <a:alpha val="2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5" name="Freeform 234"/>
            <p:cNvSpPr/>
            <p:nvPr/>
          </p:nvSpPr>
          <p:spPr>
            <a:xfrm>
              <a:off x="2343150" y="5562600"/>
              <a:ext cx="1057275" cy="1295400"/>
            </a:xfrm>
            <a:custGeom>
              <a:avLst/>
              <a:gdLst>
                <a:gd name="connsiteX0" fmla="*/ 0 w 1057275"/>
                <a:gd name="connsiteY0" fmla="*/ 1285875 h 1295400"/>
                <a:gd name="connsiteX1" fmla="*/ 771525 w 1057275"/>
                <a:gd name="connsiteY1" fmla="*/ 123825 h 1295400"/>
                <a:gd name="connsiteX2" fmla="*/ 1057275 w 1057275"/>
                <a:gd name="connsiteY2" fmla="*/ 0 h 1295400"/>
                <a:gd name="connsiteX3" fmla="*/ 190500 w 1057275"/>
                <a:gd name="connsiteY3" fmla="*/ 1295400 h 1295400"/>
                <a:gd name="connsiteX4" fmla="*/ 0 w 1057275"/>
                <a:gd name="connsiteY4" fmla="*/ 1285875 h 1295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7275" h="1295400">
                  <a:moveTo>
                    <a:pt x="0" y="1285875"/>
                  </a:moveTo>
                  <a:lnTo>
                    <a:pt x="771525" y="123825"/>
                  </a:lnTo>
                  <a:lnTo>
                    <a:pt x="1057275" y="0"/>
                  </a:lnTo>
                  <a:lnTo>
                    <a:pt x="190500" y="1295400"/>
                  </a:lnTo>
                  <a:lnTo>
                    <a:pt x="0" y="1285875"/>
                  </a:lnTo>
                  <a:close/>
                </a:path>
              </a:pathLst>
            </a:custGeom>
            <a:solidFill>
              <a:sysClr val="window" lastClr="FFFFFF">
                <a:lumMod val="50000"/>
                <a:alpha val="2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6" name="Freeform 235"/>
            <p:cNvSpPr/>
            <p:nvPr/>
          </p:nvSpPr>
          <p:spPr>
            <a:xfrm>
              <a:off x="2638425" y="5505450"/>
              <a:ext cx="952500" cy="1352550"/>
            </a:xfrm>
            <a:custGeom>
              <a:avLst/>
              <a:gdLst>
                <a:gd name="connsiteX0" fmla="*/ 0 w 952500"/>
                <a:gd name="connsiteY0" fmla="*/ 1352550 h 1352550"/>
                <a:gd name="connsiteX1" fmla="*/ 876300 w 952500"/>
                <a:gd name="connsiteY1" fmla="*/ 19050 h 1352550"/>
                <a:gd name="connsiteX2" fmla="*/ 952500 w 952500"/>
                <a:gd name="connsiteY2" fmla="*/ 0 h 1352550"/>
                <a:gd name="connsiteX3" fmla="*/ 76200 w 952500"/>
                <a:gd name="connsiteY3" fmla="*/ 1343025 h 1352550"/>
                <a:gd name="connsiteX4" fmla="*/ 0 w 952500"/>
                <a:gd name="connsiteY4" fmla="*/ 1352550 h 1352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0" h="1352550">
                  <a:moveTo>
                    <a:pt x="0" y="1352550"/>
                  </a:moveTo>
                  <a:lnTo>
                    <a:pt x="876300" y="19050"/>
                  </a:lnTo>
                  <a:lnTo>
                    <a:pt x="952500" y="0"/>
                  </a:lnTo>
                  <a:lnTo>
                    <a:pt x="76200" y="1343025"/>
                  </a:lnTo>
                  <a:lnTo>
                    <a:pt x="0" y="1352550"/>
                  </a:lnTo>
                  <a:close/>
                </a:path>
              </a:pathLst>
            </a:custGeom>
            <a:solidFill>
              <a:sysClr val="window" lastClr="FFFFFF">
                <a:lumMod val="50000"/>
                <a:alpha val="3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7" name="Freeform 236"/>
            <p:cNvSpPr/>
            <p:nvPr/>
          </p:nvSpPr>
          <p:spPr>
            <a:xfrm>
              <a:off x="3400425" y="5248275"/>
              <a:ext cx="828675" cy="1266825"/>
            </a:xfrm>
            <a:custGeom>
              <a:avLst/>
              <a:gdLst>
                <a:gd name="connsiteX0" fmla="*/ 0 w 828675"/>
                <a:gd name="connsiteY0" fmla="*/ 1266825 h 1266825"/>
                <a:gd name="connsiteX1" fmla="*/ 676275 w 828675"/>
                <a:gd name="connsiteY1" fmla="*/ 57150 h 1266825"/>
                <a:gd name="connsiteX2" fmla="*/ 828675 w 828675"/>
                <a:gd name="connsiteY2" fmla="*/ 0 h 1266825"/>
                <a:gd name="connsiteX3" fmla="*/ 247650 w 828675"/>
                <a:gd name="connsiteY3" fmla="*/ 1171575 h 1266825"/>
                <a:gd name="connsiteX4" fmla="*/ 0 w 828675"/>
                <a:gd name="connsiteY4" fmla="*/ 1266825 h 1266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675" h="1266825">
                  <a:moveTo>
                    <a:pt x="0" y="1266825"/>
                  </a:moveTo>
                  <a:lnTo>
                    <a:pt x="676275" y="57150"/>
                  </a:lnTo>
                  <a:lnTo>
                    <a:pt x="828675" y="0"/>
                  </a:lnTo>
                  <a:lnTo>
                    <a:pt x="247650" y="1171575"/>
                  </a:lnTo>
                  <a:lnTo>
                    <a:pt x="0" y="1266825"/>
                  </a:lnTo>
                  <a:close/>
                </a:path>
              </a:pathLst>
            </a:custGeom>
            <a:solidFill>
              <a:sysClr val="window" lastClr="FFFFFF">
                <a:lumMod val="50000"/>
                <a:alpha val="4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8" name="Freeform 237"/>
            <p:cNvSpPr/>
            <p:nvPr/>
          </p:nvSpPr>
          <p:spPr>
            <a:xfrm>
              <a:off x="4486275" y="4924425"/>
              <a:ext cx="619125" cy="1047750"/>
            </a:xfrm>
            <a:custGeom>
              <a:avLst/>
              <a:gdLst>
                <a:gd name="connsiteX0" fmla="*/ 0 w 619125"/>
                <a:gd name="connsiteY0" fmla="*/ 1047750 h 1047750"/>
                <a:gd name="connsiteX1" fmla="*/ 276225 w 619125"/>
                <a:gd name="connsiteY1" fmla="*/ 133350 h 1047750"/>
                <a:gd name="connsiteX2" fmla="*/ 619125 w 619125"/>
                <a:gd name="connsiteY2" fmla="*/ 0 h 1047750"/>
                <a:gd name="connsiteX3" fmla="*/ 323850 w 619125"/>
                <a:gd name="connsiteY3" fmla="*/ 895350 h 1047750"/>
                <a:gd name="connsiteX4" fmla="*/ 0 w 619125"/>
                <a:gd name="connsiteY4" fmla="*/ 1047750 h 104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125" h="1047750">
                  <a:moveTo>
                    <a:pt x="0" y="1047750"/>
                  </a:moveTo>
                  <a:lnTo>
                    <a:pt x="276225" y="133350"/>
                  </a:lnTo>
                  <a:lnTo>
                    <a:pt x="619125" y="0"/>
                  </a:lnTo>
                  <a:lnTo>
                    <a:pt x="323850" y="895350"/>
                  </a:lnTo>
                  <a:lnTo>
                    <a:pt x="0" y="1047750"/>
                  </a:lnTo>
                  <a:close/>
                </a:path>
              </a:pathLst>
            </a:custGeom>
            <a:solidFill>
              <a:sysClr val="windowText" lastClr="000000">
                <a:lumMod val="50000"/>
                <a:lumOff val="50000"/>
                <a:alpha val="1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9" name="Freeform 238"/>
            <p:cNvSpPr/>
            <p:nvPr/>
          </p:nvSpPr>
          <p:spPr>
            <a:xfrm>
              <a:off x="5200650" y="4600575"/>
              <a:ext cx="752475" cy="1038225"/>
            </a:xfrm>
            <a:custGeom>
              <a:avLst/>
              <a:gdLst>
                <a:gd name="connsiteX0" fmla="*/ 0 w 752475"/>
                <a:gd name="connsiteY0" fmla="*/ 1038225 h 1038225"/>
                <a:gd name="connsiteX1" fmla="*/ 257175 w 752475"/>
                <a:gd name="connsiteY1" fmla="*/ 200025 h 1038225"/>
                <a:gd name="connsiteX2" fmla="*/ 752475 w 752475"/>
                <a:gd name="connsiteY2" fmla="*/ 0 h 1038225"/>
                <a:gd name="connsiteX3" fmla="*/ 619125 w 752475"/>
                <a:gd name="connsiteY3" fmla="*/ 762000 h 1038225"/>
                <a:gd name="connsiteX4" fmla="*/ 0 w 752475"/>
                <a:gd name="connsiteY4" fmla="*/ 1038225 h 1038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475" h="1038225">
                  <a:moveTo>
                    <a:pt x="0" y="1038225"/>
                  </a:moveTo>
                  <a:lnTo>
                    <a:pt x="257175" y="200025"/>
                  </a:lnTo>
                  <a:lnTo>
                    <a:pt x="752475" y="0"/>
                  </a:lnTo>
                  <a:lnTo>
                    <a:pt x="619125" y="762000"/>
                  </a:lnTo>
                  <a:lnTo>
                    <a:pt x="0" y="1038225"/>
                  </a:lnTo>
                  <a:close/>
                </a:path>
              </a:pathLst>
            </a:custGeom>
            <a:solidFill>
              <a:sysClr val="windowText" lastClr="000000">
                <a:lumMod val="50000"/>
                <a:lumOff val="50000"/>
                <a:alpha val="3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0" name="Freeform 239"/>
            <p:cNvSpPr/>
            <p:nvPr/>
          </p:nvSpPr>
          <p:spPr>
            <a:xfrm>
              <a:off x="6124575" y="4371975"/>
              <a:ext cx="466725" cy="800100"/>
            </a:xfrm>
            <a:custGeom>
              <a:avLst/>
              <a:gdLst>
                <a:gd name="connsiteX0" fmla="*/ 0 w 466725"/>
                <a:gd name="connsiteY0" fmla="*/ 800100 h 800100"/>
                <a:gd name="connsiteX1" fmla="*/ 104775 w 466725"/>
                <a:gd name="connsiteY1" fmla="*/ 133350 h 800100"/>
                <a:gd name="connsiteX2" fmla="*/ 466725 w 466725"/>
                <a:gd name="connsiteY2" fmla="*/ 0 h 800100"/>
                <a:gd name="connsiteX3" fmla="*/ 333375 w 466725"/>
                <a:gd name="connsiteY3" fmla="*/ 666750 h 800100"/>
                <a:gd name="connsiteX4" fmla="*/ 0 w 466725"/>
                <a:gd name="connsiteY4" fmla="*/ 800100 h 80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725" h="800100">
                  <a:moveTo>
                    <a:pt x="0" y="800100"/>
                  </a:moveTo>
                  <a:lnTo>
                    <a:pt x="104775" y="133350"/>
                  </a:lnTo>
                  <a:lnTo>
                    <a:pt x="466725" y="0"/>
                  </a:lnTo>
                  <a:lnTo>
                    <a:pt x="333375" y="666750"/>
                  </a:lnTo>
                  <a:lnTo>
                    <a:pt x="0" y="800100"/>
                  </a:lnTo>
                  <a:close/>
                </a:path>
              </a:pathLst>
            </a:custGeom>
            <a:solidFill>
              <a:sysClr val="windowText" lastClr="000000">
                <a:lumMod val="65000"/>
                <a:lumOff val="35000"/>
                <a:alpha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1" name="Freeform 240"/>
            <p:cNvSpPr/>
            <p:nvPr/>
          </p:nvSpPr>
          <p:spPr>
            <a:xfrm>
              <a:off x="6819900" y="4200525"/>
              <a:ext cx="209550" cy="647700"/>
            </a:xfrm>
            <a:custGeom>
              <a:avLst/>
              <a:gdLst>
                <a:gd name="connsiteX0" fmla="*/ 0 w 209550"/>
                <a:gd name="connsiteY0" fmla="*/ 647700 h 647700"/>
                <a:gd name="connsiteX1" fmla="*/ 85725 w 209550"/>
                <a:gd name="connsiteY1" fmla="*/ 38100 h 647700"/>
                <a:gd name="connsiteX2" fmla="*/ 209550 w 209550"/>
                <a:gd name="connsiteY2" fmla="*/ 0 h 647700"/>
                <a:gd name="connsiteX3" fmla="*/ 123825 w 209550"/>
                <a:gd name="connsiteY3" fmla="*/ 590550 h 647700"/>
                <a:gd name="connsiteX4" fmla="*/ 0 w 209550"/>
                <a:gd name="connsiteY4" fmla="*/ 647700 h 64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647700">
                  <a:moveTo>
                    <a:pt x="0" y="647700"/>
                  </a:moveTo>
                  <a:lnTo>
                    <a:pt x="85725" y="38100"/>
                  </a:lnTo>
                  <a:lnTo>
                    <a:pt x="209550" y="0"/>
                  </a:lnTo>
                  <a:lnTo>
                    <a:pt x="123825" y="590550"/>
                  </a:lnTo>
                  <a:lnTo>
                    <a:pt x="0" y="647700"/>
                  </a:lnTo>
                  <a:close/>
                </a:path>
              </a:pathLst>
            </a:custGeom>
            <a:solidFill>
              <a:sysClr val="windowText" lastClr="000000">
                <a:lumMod val="65000"/>
                <a:lumOff val="35000"/>
                <a:alpha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2" name="Freeform 241"/>
            <p:cNvSpPr/>
            <p:nvPr/>
          </p:nvSpPr>
          <p:spPr>
            <a:xfrm>
              <a:off x="7772400" y="3876675"/>
              <a:ext cx="123825" cy="495300"/>
            </a:xfrm>
            <a:custGeom>
              <a:avLst/>
              <a:gdLst>
                <a:gd name="connsiteX0" fmla="*/ 9525 w 123825"/>
                <a:gd name="connsiteY0" fmla="*/ 495300 h 495300"/>
                <a:gd name="connsiteX1" fmla="*/ 0 w 123825"/>
                <a:gd name="connsiteY1" fmla="*/ 47625 h 495300"/>
                <a:gd name="connsiteX2" fmla="*/ 123825 w 123825"/>
                <a:gd name="connsiteY2" fmla="*/ 0 h 495300"/>
                <a:gd name="connsiteX3" fmla="*/ 114300 w 123825"/>
                <a:gd name="connsiteY3" fmla="*/ 447675 h 495300"/>
                <a:gd name="connsiteX4" fmla="*/ 9525 w 123825"/>
                <a:gd name="connsiteY4" fmla="*/ 495300 h 495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495300">
                  <a:moveTo>
                    <a:pt x="9525" y="495300"/>
                  </a:moveTo>
                  <a:lnTo>
                    <a:pt x="0" y="47625"/>
                  </a:lnTo>
                  <a:lnTo>
                    <a:pt x="123825" y="0"/>
                  </a:lnTo>
                  <a:lnTo>
                    <a:pt x="114300" y="447675"/>
                  </a:lnTo>
                  <a:lnTo>
                    <a:pt x="9525" y="495300"/>
                  </a:lnTo>
                  <a:close/>
                </a:path>
              </a:pathLst>
            </a:custGeom>
            <a:solidFill>
              <a:sysClr val="windowText" lastClr="000000">
                <a:lumMod val="65000"/>
                <a:lumOff val="35000"/>
                <a:alpha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3" name="Freeform 242"/>
            <p:cNvSpPr/>
            <p:nvPr/>
          </p:nvSpPr>
          <p:spPr>
            <a:xfrm>
              <a:off x="8315325" y="3571875"/>
              <a:ext cx="371475" cy="552450"/>
            </a:xfrm>
            <a:custGeom>
              <a:avLst/>
              <a:gdLst>
                <a:gd name="connsiteX0" fmla="*/ 28575 w 371475"/>
                <a:gd name="connsiteY0" fmla="*/ 552450 h 552450"/>
                <a:gd name="connsiteX1" fmla="*/ 0 w 371475"/>
                <a:gd name="connsiteY1" fmla="*/ 142875 h 552450"/>
                <a:gd name="connsiteX2" fmla="*/ 352425 w 371475"/>
                <a:gd name="connsiteY2" fmla="*/ 0 h 552450"/>
                <a:gd name="connsiteX3" fmla="*/ 371475 w 371475"/>
                <a:gd name="connsiteY3" fmla="*/ 361950 h 552450"/>
                <a:gd name="connsiteX4" fmla="*/ 28575 w 371475"/>
                <a:gd name="connsiteY4" fmla="*/ 552450 h 552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552450">
                  <a:moveTo>
                    <a:pt x="28575" y="552450"/>
                  </a:moveTo>
                  <a:lnTo>
                    <a:pt x="0" y="142875"/>
                  </a:lnTo>
                  <a:lnTo>
                    <a:pt x="352425" y="0"/>
                  </a:lnTo>
                  <a:lnTo>
                    <a:pt x="371475" y="361950"/>
                  </a:lnTo>
                  <a:lnTo>
                    <a:pt x="28575" y="552450"/>
                  </a:lnTo>
                  <a:close/>
                </a:path>
              </a:pathLst>
            </a:custGeom>
            <a:solidFill>
              <a:sysClr val="windowText" lastClr="000000">
                <a:lumMod val="75000"/>
                <a:lumOff val="25000"/>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4" name="Freeform 243"/>
            <p:cNvSpPr/>
            <p:nvPr/>
          </p:nvSpPr>
          <p:spPr>
            <a:xfrm>
              <a:off x="8801100" y="3486150"/>
              <a:ext cx="142875" cy="381000"/>
            </a:xfrm>
            <a:custGeom>
              <a:avLst/>
              <a:gdLst>
                <a:gd name="connsiteX0" fmla="*/ 28575 w 142875"/>
                <a:gd name="connsiteY0" fmla="*/ 381000 h 381000"/>
                <a:gd name="connsiteX1" fmla="*/ 0 w 142875"/>
                <a:gd name="connsiteY1" fmla="*/ 57150 h 381000"/>
                <a:gd name="connsiteX2" fmla="*/ 133350 w 142875"/>
                <a:gd name="connsiteY2" fmla="*/ 0 h 381000"/>
                <a:gd name="connsiteX3" fmla="*/ 142875 w 142875"/>
                <a:gd name="connsiteY3" fmla="*/ 342900 h 381000"/>
                <a:gd name="connsiteX4" fmla="*/ 28575 w 142875"/>
                <a:gd name="connsiteY4" fmla="*/ 381000 h 38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381000">
                  <a:moveTo>
                    <a:pt x="28575" y="381000"/>
                  </a:moveTo>
                  <a:lnTo>
                    <a:pt x="0" y="57150"/>
                  </a:lnTo>
                  <a:lnTo>
                    <a:pt x="133350" y="0"/>
                  </a:lnTo>
                  <a:lnTo>
                    <a:pt x="142875" y="342900"/>
                  </a:lnTo>
                  <a:lnTo>
                    <a:pt x="28575" y="381000"/>
                  </a:lnTo>
                  <a:close/>
                </a:path>
              </a:pathLst>
            </a:custGeom>
            <a:solidFill>
              <a:sysClr val="windowText" lastClr="000000">
                <a:lumMod val="75000"/>
                <a:lumOff val="25000"/>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5" name="Freeform 244"/>
            <p:cNvSpPr/>
            <p:nvPr/>
          </p:nvSpPr>
          <p:spPr>
            <a:xfrm>
              <a:off x="9029700" y="3371850"/>
              <a:ext cx="190500" cy="381000"/>
            </a:xfrm>
            <a:custGeom>
              <a:avLst/>
              <a:gdLst>
                <a:gd name="connsiteX0" fmla="*/ 0 w 190500"/>
                <a:gd name="connsiteY0" fmla="*/ 381000 h 381000"/>
                <a:gd name="connsiteX1" fmla="*/ 0 w 190500"/>
                <a:gd name="connsiteY1" fmla="*/ 85725 h 381000"/>
                <a:gd name="connsiteX2" fmla="*/ 190500 w 190500"/>
                <a:gd name="connsiteY2" fmla="*/ 0 h 381000"/>
                <a:gd name="connsiteX3" fmla="*/ 190500 w 190500"/>
                <a:gd name="connsiteY3" fmla="*/ 295275 h 381000"/>
                <a:gd name="connsiteX4" fmla="*/ 0 w 190500"/>
                <a:gd name="connsiteY4" fmla="*/ 381000 h 38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381000">
                  <a:moveTo>
                    <a:pt x="0" y="381000"/>
                  </a:moveTo>
                  <a:lnTo>
                    <a:pt x="0" y="85725"/>
                  </a:lnTo>
                  <a:lnTo>
                    <a:pt x="190500" y="0"/>
                  </a:lnTo>
                  <a:lnTo>
                    <a:pt x="190500" y="295275"/>
                  </a:lnTo>
                  <a:lnTo>
                    <a:pt x="0" y="381000"/>
                  </a:lnTo>
                  <a:close/>
                </a:path>
              </a:pathLst>
            </a:custGeom>
            <a:solidFill>
              <a:sysClr val="windowText" lastClr="000000">
                <a:lumMod val="75000"/>
                <a:lumOff val="25000"/>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6" name="Freeform 245"/>
            <p:cNvSpPr/>
            <p:nvPr/>
          </p:nvSpPr>
          <p:spPr>
            <a:xfrm>
              <a:off x="9334500" y="3311525"/>
              <a:ext cx="47625" cy="314325"/>
            </a:xfrm>
            <a:custGeom>
              <a:avLst/>
              <a:gdLst>
                <a:gd name="connsiteX0" fmla="*/ 0 w 47625"/>
                <a:gd name="connsiteY0" fmla="*/ 314325 h 314325"/>
                <a:gd name="connsiteX1" fmla="*/ 3175 w 47625"/>
                <a:gd name="connsiteY1" fmla="*/ 12700 h 314325"/>
                <a:gd name="connsiteX2" fmla="*/ 31750 w 47625"/>
                <a:gd name="connsiteY2" fmla="*/ 0 h 314325"/>
                <a:gd name="connsiteX3" fmla="*/ 47625 w 47625"/>
                <a:gd name="connsiteY3" fmla="*/ 298450 h 314325"/>
                <a:gd name="connsiteX4" fmla="*/ 0 w 47625"/>
                <a:gd name="connsiteY4" fmla="*/ 314325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314325">
                  <a:moveTo>
                    <a:pt x="0" y="314325"/>
                  </a:moveTo>
                  <a:cubicBezTo>
                    <a:pt x="1058" y="213783"/>
                    <a:pt x="2117" y="113242"/>
                    <a:pt x="3175" y="12700"/>
                  </a:cubicBezTo>
                  <a:lnTo>
                    <a:pt x="31750" y="0"/>
                  </a:lnTo>
                  <a:lnTo>
                    <a:pt x="47625" y="298450"/>
                  </a:lnTo>
                  <a:lnTo>
                    <a:pt x="0" y="314325"/>
                  </a:lnTo>
                  <a:close/>
                </a:path>
              </a:pathLst>
            </a:custGeom>
            <a:solidFill>
              <a:sysClr val="windowText" lastClr="000000">
                <a:lumMod val="75000"/>
                <a:lumOff val="25000"/>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7" name="Freeform 246"/>
            <p:cNvSpPr/>
            <p:nvPr/>
          </p:nvSpPr>
          <p:spPr>
            <a:xfrm>
              <a:off x="9410700" y="3298031"/>
              <a:ext cx="57150" cy="295275"/>
            </a:xfrm>
            <a:custGeom>
              <a:avLst/>
              <a:gdLst>
                <a:gd name="connsiteX0" fmla="*/ 11906 w 57150"/>
                <a:gd name="connsiteY0" fmla="*/ 295275 h 295275"/>
                <a:gd name="connsiteX1" fmla="*/ 0 w 57150"/>
                <a:gd name="connsiteY1" fmla="*/ 7144 h 295275"/>
                <a:gd name="connsiteX2" fmla="*/ 21431 w 57150"/>
                <a:gd name="connsiteY2" fmla="*/ 0 h 295275"/>
                <a:gd name="connsiteX3" fmla="*/ 57150 w 57150"/>
                <a:gd name="connsiteY3" fmla="*/ 271463 h 295275"/>
                <a:gd name="connsiteX4" fmla="*/ 11906 w 57150"/>
                <a:gd name="connsiteY4" fmla="*/ 295275 h 29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295275">
                  <a:moveTo>
                    <a:pt x="11906" y="295275"/>
                  </a:moveTo>
                  <a:lnTo>
                    <a:pt x="0" y="7144"/>
                  </a:lnTo>
                  <a:lnTo>
                    <a:pt x="21431" y="0"/>
                  </a:lnTo>
                  <a:lnTo>
                    <a:pt x="57150" y="271463"/>
                  </a:lnTo>
                  <a:lnTo>
                    <a:pt x="11906" y="295275"/>
                  </a:lnTo>
                  <a:close/>
                </a:path>
              </a:pathLst>
            </a:custGeom>
            <a:solidFill>
              <a:sysClr val="windowText" lastClr="000000">
                <a:lumMod val="75000"/>
                <a:lumOff val="25000"/>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8" name="Freeform 247"/>
            <p:cNvSpPr/>
            <p:nvPr/>
          </p:nvSpPr>
          <p:spPr>
            <a:xfrm>
              <a:off x="9470231" y="3255169"/>
              <a:ext cx="88107" cy="300037"/>
            </a:xfrm>
            <a:custGeom>
              <a:avLst/>
              <a:gdLst>
                <a:gd name="connsiteX0" fmla="*/ 23813 w 88107"/>
                <a:gd name="connsiteY0" fmla="*/ 300037 h 300037"/>
                <a:gd name="connsiteX1" fmla="*/ 0 w 88107"/>
                <a:gd name="connsiteY1" fmla="*/ 23812 h 300037"/>
                <a:gd name="connsiteX2" fmla="*/ 69057 w 88107"/>
                <a:gd name="connsiteY2" fmla="*/ 0 h 300037"/>
                <a:gd name="connsiteX3" fmla="*/ 88107 w 88107"/>
                <a:gd name="connsiteY3" fmla="*/ 269081 h 300037"/>
                <a:gd name="connsiteX4" fmla="*/ 23813 w 88107"/>
                <a:gd name="connsiteY4" fmla="*/ 300037 h 30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107" h="300037">
                  <a:moveTo>
                    <a:pt x="23813" y="300037"/>
                  </a:moveTo>
                  <a:lnTo>
                    <a:pt x="0" y="23812"/>
                  </a:lnTo>
                  <a:lnTo>
                    <a:pt x="69057" y="0"/>
                  </a:lnTo>
                  <a:lnTo>
                    <a:pt x="88107" y="269081"/>
                  </a:lnTo>
                  <a:lnTo>
                    <a:pt x="23813" y="300037"/>
                  </a:lnTo>
                  <a:close/>
                </a:path>
              </a:pathLst>
            </a:custGeom>
            <a:solidFill>
              <a:sysClr val="windowText" lastClr="000000">
                <a:lumMod val="75000"/>
                <a:lumOff val="25000"/>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9" name="Freeform 248"/>
            <p:cNvSpPr/>
            <p:nvPr/>
          </p:nvSpPr>
          <p:spPr>
            <a:xfrm>
              <a:off x="9667875" y="3190875"/>
              <a:ext cx="69056" cy="266700"/>
            </a:xfrm>
            <a:custGeom>
              <a:avLst/>
              <a:gdLst>
                <a:gd name="connsiteX0" fmla="*/ 0 w 69056"/>
                <a:gd name="connsiteY0" fmla="*/ 16669 h 266700"/>
                <a:gd name="connsiteX1" fmla="*/ 33338 w 69056"/>
                <a:gd name="connsiteY1" fmla="*/ 266700 h 266700"/>
                <a:gd name="connsiteX2" fmla="*/ 69056 w 69056"/>
                <a:gd name="connsiteY2" fmla="*/ 242888 h 266700"/>
                <a:gd name="connsiteX3" fmla="*/ 47625 w 69056"/>
                <a:gd name="connsiteY3" fmla="*/ 0 h 266700"/>
                <a:gd name="connsiteX4" fmla="*/ 0 w 69056"/>
                <a:gd name="connsiteY4" fmla="*/ 16669 h 26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56" h="266700">
                  <a:moveTo>
                    <a:pt x="0" y="16669"/>
                  </a:moveTo>
                  <a:lnTo>
                    <a:pt x="33338" y="266700"/>
                  </a:lnTo>
                  <a:lnTo>
                    <a:pt x="69056" y="242888"/>
                  </a:lnTo>
                  <a:lnTo>
                    <a:pt x="47625" y="0"/>
                  </a:lnTo>
                  <a:lnTo>
                    <a:pt x="0" y="16669"/>
                  </a:lnTo>
                  <a:close/>
                </a:path>
              </a:pathLst>
            </a:custGeom>
            <a:solidFill>
              <a:sysClr val="windowText" lastClr="000000">
                <a:lumMod val="75000"/>
                <a:lumOff val="25000"/>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0" name="Freeform 249"/>
            <p:cNvSpPr/>
            <p:nvPr/>
          </p:nvSpPr>
          <p:spPr>
            <a:xfrm>
              <a:off x="9739313" y="3131344"/>
              <a:ext cx="152400" cy="292894"/>
            </a:xfrm>
            <a:custGeom>
              <a:avLst/>
              <a:gdLst>
                <a:gd name="connsiteX0" fmla="*/ 0 w 152400"/>
                <a:gd name="connsiteY0" fmla="*/ 50006 h 292894"/>
                <a:gd name="connsiteX1" fmla="*/ 30956 w 152400"/>
                <a:gd name="connsiteY1" fmla="*/ 292894 h 292894"/>
                <a:gd name="connsiteX2" fmla="*/ 152400 w 152400"/>
                <a:gd name="connsiteY2" fmla="*/ 223837 h 292894"/>
                <a:gd name="connsiteX3" fmla="*/ 126206 w 152400"/>
                <a:gd name="connsiteY3" fmla="*/ 0 h 292894"/>
                <a:gd name="connsiteX4" fmla="*/ 0 w 152400"/>
                <a:gd name="connsiteY4" fmla="*/ 50006 h 292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292894">
                  <a:moveTo>
                    <a:pt x="0" y="50006"/>
                  </a:moveTo>
                  <a:lnTo>
                    <a:pt x="30956" y="292894"/>
                  </a:lnTo>
                  <a:lnTo>
                    <a:pt x="152400" y="223837"/>
                  </a:lnTo>
                  <a:lnTo>
                    <a:pt x="126206" y="0"/>
                  </a:lnTo>
                  <a:lnTo>
                    <a:pt x="0" y="50006"/>
                  </a:lnTo>
                  <a:close/>
                </a:path>
              </a:pathLst>
            </a:custGeom>
            <a:solidFill>
              <a:sysClr val="windowText" lastClr="000000">
                <a:lumMod val="75000"/>
                <a:lumOff val="25000"/>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1" name="Freeform 250"/>
            <p:cNvSpPr/>
            <p:nvPr/>
          </p:nvSpPr>
          <p:spPr>
            <a:xfrm>
              <a:off x="9894089" y="3119487"/>
              <a:ext cx="57150" cy="244029"/>
            </a:xfrm>
            <a:custGeom>
              <a:avLst/>
              <a:gdLst>
                <a:gd name="connsiteX0" fmla="*/ 11906 w 57150"/>
                <a:gd name="connsiteY0" fmla="*/ 295275 h 295275"/>
                <a:gd name="connsiteX1" fmla="*/ 0 w 57150"/>
                <a:gd name="connsiteY1" fmla="*/ 7144 h 295275"/>
                <a:gd name="connsiteX2" fmla="*/ 21431 w 57150"/>
                <a:gd name="connsiteY2" fmla="*/ 0 h 295275"/>
                <a:gd name="connsiteX3" fmla="*/ 57150 w 57150"/>
                <a:gd name="connsiteY3" fmla="*/ 271463 h 295275"/>
                <a:gd name="connsiteX4" fmla="*/ 11906 w 57150"/>
                <a:gd name="connsiteY4" fmla="*/ 295275 h 29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295275">
                  <a:moveTo>
                    <a:pt x="11906" y="295275"/>
                  </a:moveTo>
                  <a:lnTo>
                    <a:pt x="0" y="7144"/>
                  </a:lnTo>
                  <a:lnTo>
                    <a:pt x="21431" y="0"/>
                  </a:lnTo>
                  <a:lnTo>
                    <a:pt x="57150" y="271463"/>
                  </a:lnTo>
                  <a:lnTo>
                    <a:pt x="11906" y="295275"/>
                  </a:lnTo>
                  <a:close/>
                </a:path>
              </a:pathLst>
            </a:custGeom>
            <a:solidFill>
              <a:sysClr val="windowText" lastClr="000000">
                <a:lumMod val="75000"/>
                <a:lumOff val="25000"/>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2" name="Freeform 251"/>
            <p:cNvSpPr/>
            <p:nvPr/>
          </p:nvSpPr>
          <p:spPr>
            <a:xfrm>
              <a:off x="9946481" y="3074194"/>
              <a:ext cx="92869" cy="250031"/>
            </a:xfrm>
            <a:custGeom>
              <a:avLst/>
              <a:gdLst>
                <a:gd name="connsiteX0" fmla="*/ 0 w 92869"/>
                <a:gd name="connsiteY0" fmla="*/ 23812 h 250031"/>
                <a:gd name="connsiteX1" fmla="*/ 35719 w 92869"/>
                <a:gd name="connsiteY1" fmla="*/ 250031 h 250031"/>
                <a:gd name="connsiteX2" fmla="*/ 92869 w 92869"/>
                <a:gd name="connsiteY2" fmla="*/ 214312 h 250031"/>
                <a:gd name="connsiteX3" fmla="*/ 61913 w 92869"/>
                <a:gd name="connsiteY3" fmla="*/ 0 h 250031"/>
                <a:gd name="connsiteX4" fmla="*/ 0 w 92869"/>
                <a:gd name="connsiteY4" fmla="*/ 23812 h 250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69" h="250031">
                  <a:moveTo>
                    <a:pt x="0" y="23812"/>
                  </a:moveTo>
                  <a:lnTo>
                    <a:pt x="35719" y="250031"/>
                  </a:lnTo>
                  <a:lnTo>
                    <a:pt x="92869" y="214312"/>
                  </a:lnTo>
                  <a:lnTo>
                    <a:pt x="61913" y="0"/>
                  </a:lnTo>
                  <a:lnTo>
                    <a:pt x="0" y="23812"/>
                  </a:lnTo>
                  <a:close/>
                </a:path>
              </a:pathLst>
            </a:custGeom>
            <a:solidFill>
              <a:sysClr val="windowText" lastClr="000000">
                <a:lumMod val="75000"/>
                <a:lumOff val="25000"/>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3" name="Freeform 252"/>
            <p:cNvSpPr/>
            <p:nvPr/>
          </p:nvSpPr>
          <p:spPr>
            <a:xfrm>
              <a:off x="10101263" y="3021806"/>
              <a:ext cx="57150" cy="226219"/>
            </a:xfrm>
            <a:custGeom>
              <a:avLst/>
              <a:gdLst>
                <a:gd name="connsiteX0" fmla="*/ 0 w 57150"/>
                <a:gd name="connsiteY0" fmla="*/ 21432 h 226219"/>
                <a:gd name="connsiteX1" fmla="*/ 33337 w 57150"/>
                <a:gd name="connsiteY1" fmla="*/ 226219 h 226219"/>
                <a:gd name="connsiteX2" fmla="*/ 57150 w 57150"/>
                <a:gd name="connsiteY2" fmla="*/ 211932 h 226219"/>
                <a:gd name="connsiteX3" fmla="*/ 54768 w 57150"/>
                <a:gd name="connsiteY3" fmla="*/ 0 h 226219"/>
                <a:gd name="connsiteX4" fmla="*/ 0 w 57150"/>
                <a:gd name="connsiteY4" fmla="*/ 21432 h 226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226219">
                  <a:moveTo>
                    <a:pt x="0" y="21432"/>
                  </a:moveTo>
                  <a:lnTo>
                    <a:pt x="33337" y="226219"/>
                  </a:lnTo>
                  <a:lnTo>
                    <a:pt x="57150" y="211932"/>
                  </a:lnTo>
                  <a:lnTo>
                    <a:pt x="54768" y="0"/>
                  </a:lnTo>
                  <a:lnTo>
                    <a:pt x="0" y="21432"/>
                  </a:lnTo>
                  <a:close/>
                </a:path>
              </a:pathLst>
            </a:custGeom>
            <a:solidFill>
              <a:sysClr val="windowText" lastClr="000000">
                <a:lumMod val="75000"/>
                <a:lumOff val="25000"/>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4" name="Freeform 253"/>
            <p:cNvSpPr/>
            <p:nvPr/>
          </p:nvSpPr>
          <p:spPr>
            <a:xfrm>
              <a:off x="10196513" y="2971800"/>
              <a:ext cx="102393" cy="247650"/>
            </a:xfrm>
            <a:custGeom>
              <a:avLst/>
              <a:gdLst>
                <a:gd name="connsiteX0" fmla="*/ 33337 w 102393"/>
                <a:gd name="connsiteY0" fmla="*/ 23813 h 247650"/>
                <a:gd name="connsiteX1" fmla="*/ 0 w 102393"/>
                <a:gd name="connsiteY1" fmla="*/ 247650 h 247650"/>
                <a:gd name="connsiteX2" fmla="*/ 76200 w 102393"/>
                <a:gd name="connsiteY2" fmla="*/ 207169 h 247650"/>
                <a:gd name="connsiteX3" fmla="*/ 76200 w 102393"/>
                <a:gd name="connsiteY3" fmla="*/ 185738 h 247650"/>
                <a:gd name="connsiteX4" fmla="*/ 102393 w 102393"/>
                <a:gd name="connsiteY4" fmla="*/ 0 h 247650"/>
                <a:gd name="connsiteX5" fmla="*/ 33337 w 102393"/>
                <a:gd name="connsiteY5" fmla="*/ 2381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3" h="247650">
                  <a:moveTo>
                    <a:pt x="33337" y="23813"/>
                  </a:moveTo>
                  <a:lnTo>
                    <a:pt x="0" y="247650"/>
                  </a:lnTo>
                  <a:lnTo>
                    <a:pt x="76200" y="207169"/>
                  </a:lnTo>
                  <a:lnTo>
                    <a:pt x="76200" y="185738"/>
                  </a:lnTo>
                  <a:lnTo>
                    <a:pt x="102393" y="0"/>
                  </a:lnTo>
                  <a:lnTo>
                    <a:pt x="33337" y="23813"/>
                  </a:lnTo>
                  <a:close/>
                </a:path>
              </a:pathLst>
            </a:custGeom>
            <a:solidFill>
              <a:sysClr val="windowText" lastClr="000000">
                <a:lumMod val="75000"/>
                <a:lumOff val="25000"/>
                <a:alpha val="8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5" name="Freeform 254"/>
            <p:cNvSpPr/>
            <p:nvPr/>
          </p:nvSpPr>
          <p:spPr>
            <a:xfrm>
              <a:off x="10339388" y="2933700"/>
              <a:ext cx="45243" cy="214313"/>
            </a:xfrm>
            <a:custGeom>
              <a:avLst/>
              <a:gdLst>
                <a:gd name="connsiteX0" fmla="*/ 0 w 45243"/>
                <a:gd name="connsiteY0" fmla="*/ 21431 h 214313"/>
                <a:gd name="connsiteX1" fmla="*/ 0 w 45243"/>
                <a:gd name="connsiteY1" fmla="*/ 214313 h 214313"/>
                <a:gd name="connsiteX2" fmla="*/ 28575 w 45243"/>
                <a:gd name="connsiteY2" fmla="*/ 197644 h 214313"/>
                <a:gd name="connsiteX3" fmla="*/ 45243 w 45243"/>
                <a:gd name="connsiteY3" fmla="*/ 0 h 214313"/>
                <a:gd name="connsiteX4" fmla="*/ 0 w 45243"/>
                <a:gd name="connsiteY4" fmla="*/ 21431 h 214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43" h="214313">
                  <a:moveTo>
                    <a:pt x="0" y="21431"/>
                  </a:moveTo>
                  <a:lnTo>
                    <a:pt x="0" y="214313"/>
                  </a:lnTo>
                  <a:lnTo>
                    <a:pt x="28575" y="197644"/>
                  </a:lnTo>
                  <a:lnTo>
                    <a:pt x="45243" y="0"/>
                  </a:lnTo>
                  <a:lnTo>
                    <a:pt x="0" y="21431"/>
                  </a:lnTo>
                  <a:close/>
                </a:path>
              </a:pathLst>
            </a:custGeom>
            <a:solidFill>
              <a:sysClr val="windowText" lastClr="000000">
                <a:lumMod val="85000"/>
                <a:lumOff val="15000"/>
                <a:alpha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6" name="Freeform 255"/>
            <p:cNvSpPr/>
            <p:nvPr/>
          </p:nvSpPr>
          <p:spPr>
            <a:xfrm>
              <a:off x="10417969" y="2886075"/>
              <a:ext cx="104775" cy="216694"/>
            </a:xfrm>
            <a:custGeom>
              <a:avLst/>
              <a:gdLst>
                <a:gd name="connsiteX0" fmla="*/ 0 w 104775"/>
                <a:gd name="connsiteY0" fmla="*/ 40481 h 216694"/>
                <a:gd name="connsiteX1" fmla="*/ 11906 w 104775"/>
                <a:gd name="connsiteY1" fmla="*/ 216694 h 216694"/>
                <a:gd name="connsiteX2" fmla="*/ 104775 w 104775"/>
                <a:gd name="connsiteY2" fmla="*/ 161925 h 216694"/>
                <a:gd name="connsiteX3" fmla="*/ 95250 w 104775"/>
                <a:gd name="connsiteY3" fmla="*/ 0 h 216694"/>
                <a:gd name="connsiteX4" fmla="*/ 0 w 104775"/>
                <a:gd name="connsiteY4" fmla="*/ 40481 h 216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216694">
                  <a:moveTo>
                    <a:pt x="0" y="40481"/>
                  </a:moveTo>
                  <a:lnTo>
                    <a:pt x="11906" y="216694"/>
                  </a:lnTo>
                  <a:lnTo>
                    <a:pt x="104775" y="161925"/>
                  </a:lnTo>
                  <a:lnTo>
                    <a:pt x="95250" y="0"/>
                  </a:lnTo>
                  <a:lnTo>
                    <a:pt x="0" y="40481"/>
                  </a:lnTo>
                  <a:close/>
                </a:path>
              </a:pathLst>
            </a:custGeom>
            <a:solidFill>
              <a:sysClr val="windowText" lastClr="000000">
                <a:lumMod val="85000"/>
                <a:lumOff val="15000"/>
                <a:alpha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7" name="Freeform 256"/>
            <p:cNvSpPr/>
            <p:nvPr/>
          </p:nvSpPr>
          <p:spPr>
            <a:xfrm>
              <a:off x="10620375" y="2824163"/>
              <a:ext cx="57150" cy="176212"/>
            </a:xfrm>
            <a:custGeom>
              <a:avLst/>
              <a:gdLst>
                <a:gd name="connsiteX0" fmla="*/ 0 w 57150"/>
                <a:gd name="connsiteY0" fmla="*/ 26193 h 176212"/>
                <a:gd name="connsiteX1" fmla="*/ 14288 w 57150"/>
                <a:gd name="connsiteY1" fmla="*/ 176212 h 176212"/>
                <a:gd name="connsiteX2" fmla="*/ 47625 w 57150"/>
                <a:gd name="connsiteY2" fmla="*/ 154781 h 176212"/>
                <a:gd name="connsiteX3" fmla="*/ 57150 w 57150"/>
                <a:gd name="connsiteY3" fmla="*/ 0 h 176212"/>
                <a:gd name="connsiteX4" fmla="*/ 0 w 57150"/>
                <a:gd name="connsiteY4" fmla="*/ 26193 h 176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176212">
                  <a:moveTo>
                    <a:pt x="0" y="26193"/>
                  </a:moveTo>
                  <a:lnTo>
                    <a:pt x="14288" y="176212"/>
                  </a:lnTo>
                  <a:lnTo>
                    <a:pt x="47625" y="154781"/>
                  </a:lnTo>
                  <a:lnTo>
                    <a:pt x="57150" y="0"/>
                  </a:lnTo>
                  <a:lnTo>
                    <a:pt x="0" y="26193"/>
                  </a:lnTo>
                  <a:close/>
                </a:path>
              </a:pathLst>
            </a:custGeom>
            <a:solidFill>
              <a:sysClr val="windowText" lastClr="000000">
                <a:lumMod val="85000"/>
                <a:lumOff val="15000"/>
                <a:alpha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8" name="Freeform 257"/>
            <p:cNvSpPr/>
            <p:nvPr/>
          </p:nvSpPr>
          <p:spPr>
            <a:xfrm>
              <a:off x="10713244" y="2783681"/>
              <a:ext cx="47625" cy="180975"/>
            </a:xfrm>
            <a:custGeom>
              <a:avLst/>
              <a:gdLst>
                <a:gd name="connsiteX0" fmla="*/ 0 w 47625"/>
                <a:gd name="connsiteY0" fmla="*/ 26194 h 180975"/>
                <a:gd name="connsiteX1" fmla="*/ 7144 w 47625"/>
                <a:gd name="connsiteY1" fmla="*/ 180975 h 180975"/>
                <a:gd name="connsiteX2" fmla="*/ 45244 w 47625"/>
                <a:gd name="connsiteY2" fmla="*/ 157163 h 180975"/>
                <a:gd name="connsiteX3" fmla="*/ 47625 w 47625"/>
                <a:gd name="connsiteY3" fmla="*/ 0 h 180975"/>
                <a:gd name="connsiteX4" fmla="*/ 0 w 47625"/>
                <a:gd name="connsiteY4" fmla="*/ 26194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180975">
                  <a:moveTo>
                    <a:pt x="0" y="26194"/>
                  </a:moveTo>
                  <a:lnTo>
                    <a:pt x="7144" y="180975"/>
                  </a:lnTo>
                  <a:lnTo>
                    <a:pt x="45244" y="157163"/>
                  </a:lnTo>
                  <a:cubicBezTo>
                    <a:pt x="46038" y="104775"/>
                    <a:pt x="46831" y="52388"/>
                    <a:pt x="47625" y="0"/>
                  </a:cubicBezTo>
                  <a:lnTo>
                    <a:pt x="0" y="26194"/>
                  </a:lnTo>
                  <a:close/>
                </a:path>
              </a:pathLst>
            </a:custGeom>
            <a:solidFill>
              <a:sysClr val="windowText" lastClr="000000">
                <a:lumMod val="85000"/>
                <a:lumOff val="15000"/>
                <a:alpha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9" name="Freeform 258"/>
            <p:cNvSpPr/>
            <p:nvPr/>
          </p:nvSpPr>
          <p:spPr>
            <a:xfrm>
              <a:off x="10794206" y="2757488"/>
              <a:ext cx="50007" cy="164306"/>
            </a:xfrm>
            <a:custGeom>
              <a:avLst/>
              <a:gdLst>
                <a:gd name="connsiteX0" fmla="*/ 0 w 50007"/>
                <a:gd name="connsiteY0" fmla="*/ 26193 h 164306"/>
                <a:gd name="connsiteX1" fmla="*/ 7144 w 50007"/>
                <a:gd name="connsiteY1" fmla="*/ 164306 h 164306"/>
                <a:gd name="connsiteX2" fmla="*/ 35719 w 50007"/>
                <a:gd name="connsiteY2" fmla="*/ 145256 h 164306"/>
                <a:gd name="connsiteX3" fmla="*/ 50007 w 50007"/>
                <a:gd name="connsiteY3" fmla="*/ 0 h 164306"/>
                <a:gd name="connsiteX4" fmla="*/ 0 w 50007"/>
                <a:gd name="connsiteY4" fmla="*/ 26193 h 164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07" h="164306">
                  <a:moveTo>
                    <a:pt x="0" y="26193"/>
                  </a:moveTo>
                  <a:lnTo>
                    <a:pt x="7144" y="164306"/>
                  </a:lnTo>
                  <a:lnTo>
                    <a:pt x="35719" y="145256"/>
                  </a:lnTo>
                  <a:lnTo>
                    <a:pt x="50007" y="0"/>
                  </a:lnTo>
                  <a:lnTo>
                    <a:pt x="0" y="26193"/>
                  </a:lnTo>
                  <a:close/>
                </a:path>
              </a:pathLst>
            </a:custGeom>
            <a:solidFill>
              <a:sysClr val="windowText" lastClr="000000">
                <a:lumMod val="85000"/>
                <a:lumOff val="15000"/>
                <a:alpha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0" name="Freeform 259"/>
            <p:cNvSpPr/>
            <p:nvPr/>
          </p:nvSpPr>
          <p:spPr>
            <a:xfrm>
              <a:off x="10929938" y="2678906"/>
              <a:ext cx="121443" cy="178594"/>
            </a:xfrm>
            <a:custGeom>
              <a:avLst/>
              <a:gdLst>
                <a:gd name="connsiteX0" fmla="*/ 0 w 121443"/>
                <a:gd name="connsiteY0" fmla="*/ 45244 h 178594"/>
                <a:gd name="connsiteX1" fmla="*/ 2381 w 121443"/>
                <a:gd name="connsiteY1" fmla="*/ 178594 h 178594"/>
                <a:gd name="connsiteX2" fmla="*/ 119062 w 121443"/>
                <a:gd name="connsiteY2" fmla="*/ 114300 h 178594"/>
                <a:gd name="connsiteX3" fmla="*/ 121443 w 121443"/>
                <a:gd name="connsiteY3" fmla="*/ 0 h 178594"/>
                <a:gd name="connsiteX4" fmla="*/ 0 w 121443"/>
                <a:gd name="connsiteY4" fmla="*/ 45244 h 178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443" h="178594">
                  <a:moveTo>
                    <a:pt x="0" y="45244"/>
                  </a:moveTo>
                  <a:cubicBezTo>
                    <a:pt x="794" y="89694"/>
                    <a:pt x="1587" y="134144"/>
                    <a:pt x="2381" y="178594"/>
                  </a:cubicBezTo>
                  <a:lnTo>
                    <a:pt x="119062" y="114300"/>
                  </a:lnTo>
                  <a:cubicBezTo>
                    <a:pt x="119856" y="76200"/>
                    <a:pt x="120649" y="38100"/>
                    <a:pt x="121443" y="0"/>
                  </a:cubicBezTo>
                  <a:lnTo>
                    <a:pt x="0" y="45244"/>
                  </a:lnTo>
                  <a:close/>
                </a:path>
              </a:pathLst>
            </a:custGeom>
            <a:solidFill>
              <a:sysClr val="windowText" lastClr="000000">
                <a:lumMod val="85000"/>
                <a:lumOff val="15000"/>
                <a:alpha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1" name="Freeform 260"/>
            <p:cNvSpPr/>
            <p:nvPr/>
          </p:nvSpPr>
          <p:spPr>
            <a:xfrm>
              <a:off x="11089481" y="2645569"/>
              <a:ext cx="57150" cy="138112"/>
            </a:xfrm>
            <a:custGeom>
              <a:avLst/>
              <a:gdLst>
                <a:gd name="connsiteX0" fmla="*/ 2382 w 57150"/>
                <a:gd name="connsiteY0" fmla="*/ 23812 h 138112"/>
                <a:gd name="connsiteX1" fmla="*/ 0 w 57150"/>
                <a:gd name="connsiteY1" fmla="*/ 138112 h 138112"/>
                <a:gd name="connsiteX2" fmla="*/ 21432 w 57150"/>
                <a:gd name="connsiteY2" fmla="*/ 119062 h 138112"/>
                <a:gd name="connsiteX3" fmla="*/ 57150 w 57150"/>
                <a:gd name="connsiteY3" fmla="*/ 0 h 138112"/>
                <a:gd name="connsiteX4" fmla="*/ 2382 w 57150"/>
                <a:gd name="connsiteY4" fmla="*/ 23812 h 138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138112">
                  <a:moveTo>
                    <a:pt x="2382" y="23812"/>
                  </a:moveTo>
                  <a:lnTo>
                    <a:pt x="0" y="138112"/>
                  </a:lnTo>
                  <a:lnTo>
                    <a:pt x="21432" y="119062"/>
                  </a:lnTo>
                  <a:lnTo>
                    <a:pt x="57150" y="0"/>
                  </a:lnTo>
                  <a:lnTo>
                    <a:pt x="2382" y="23812"/>
                  </a:lnTo>
                  <a:close/>
                </a:path>
              </a:pathLst>
            </a:custGeom>
            <a:solidFill>
              <a:sysClr val="windowText" lastClr="000000">
                <a:lumMod val="85000"/>
                <a:lumOff val="15000"/>
                <a:alpha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62" name="Straight Connector 261"/>
            <p:cNvCxnSpPr/>
            <p:nvPr/>
          </p:nvCxnSpPr>
          <p:spPr>
            <a:xfrm flipH="1">
              <a:off x="10877789" y="2741022"/>
              <a:ext cx="9048" cy="139486"/>
            </a:xfrm>
            <a:prstGeom prst="line">
              <a:avLst/>
            </a:prstGeom>
            <a:noFill/>
            <a:ln w="19050" cap="flat" cmpd="sng" algn="ctr">
              <a:noFill/>
              <a:prstDash val="solid"/>
              <a:miter lim="800000"/>
            </a:ln>
            <a:effectLst/>
          </p:spPr>
        </p:cxnSp>
        <p:cxnSp>
          <p:nvCxnSpPr>
            <p:cNvPr id="263" name="Straight Connector 262"/>
            <p:cNvCxnSpPr/>
            <p:nvPr/>
          </p:nvCxnSpPr>
          <p:spPr>
            <a:xfrm flipH="1">
              <a:off x="11167620" y="2636016"/>
              <a:ext cx="13029" cy="104998"/>
            </a:xfrm>
            <a:prstGeom prst="line">
              <a:avLst/>
            </a:prstGeom>
            <a:noFill/>
            <a:ln w="15875" cap="flat" cmpd="sng" algn="ctr">
              <a:solidFill>
                <a:sysClr val="windowText" lastClr="000000">
                  <a:lumMod val="85000"/>
                  <a:lumOff val="15000"/>
                </a:sysClr>
              </a:solidFill>
              <a:prstDash val="solid"/>
              <a:miter lim="800000"/>
            </a:ln>
            <a:effectLst/>
          </p:spPr>
        </p:cxnSp>
        <p:cxnSp>
          <p:nvCxnSpPr>
            <p:cNvPr id="264" name="Straight Connector 263"/>
            <p:cNvCxnSpPr/>
            <p:nvPr/>
          </p:nvCxnSpPr>
          <p:spPr>
            <a:xfrm flipH="1">
              <a:off x="11213306" y="2619172"/>
              <a:ext cx="13029" cy="95453"/>
            </a:xfrm>
            <a:prstGeom prst="line">
              <a:avLst/>
            </a:prstGeom>
            <a:noFill/>
            <a:ln w="31750" cap="flat" cmpd="sng" algn="ctr">
              <a:solidFill>
                <a:sysClr val="windowText" lastClr="000000">
                  <a:lumMod val="85000"/>
                  <a:lumOff val="15000"/>
                </a:sysClr>
              </a:solidFill>
              <a:prstDash val="solid"/>
              <a:miter lim="800000"/>
            </a:ln>
            <a:effectLst/>
          </p:spPr>
        </p:cxnSp>
        <p:sp>
          <p:nvSpPr>
            <p:cNvPr id="265" name="Freeform 264"/>
            <p:cNvSpPr/>
            <p:nvPr/>
          </p:nvSpPr>
          <p:spPr>
            <a:xfrm>
              <a:off x="11272838" y="2555081"/>
              <a:ext cx="123825" cy="138113"/>
            </a:xfrm>
            <a:custGeom>
              <a:avLst/>
              <a:gdLst>
                <a:gd name="connsiteX0" fmla="*/ 4762 w 123825"/>
                <a:gd name="connsiteY0" fmla="*/ 47625 h 138113"/>
                <a:gd name="connsiteX1" fmla="*/ 0 w 123825"/>
                <a:gd name="connsiteY1" fmla="*/ 138113 h 138113"/>
                <a:gd name="connsiteX2" fmla="*/ 109537 w 123825"/>
                <a:gd name="connsiteY2" fmla="*/ 83344 h 138113"/>
                <a:gd name="connsiteX3" fmla="*/ 123825 w 123825"/>
                <a:gd name="connsiteY3" fmla="*/ 0 h 138113"/>
                <a:gd name="connsiteX4" fmla="*/ 4762 w 123825"/>
                <a:gd name="connsiteY4" fmla="*/ 47625 h 13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38113">
                  <a:moveTo>
                    <a:pt x="4762" y="47625"/>
                  </a:moveTo>
                  <a:lnTo>
                    <a:pt x="0" y="138113"/>
                  </a:lnTo>
                  <a:lnTo>
                    <a:pt x="109537" y="83344"/>
                  </a:lnTo>
                  <a:lnTo>
                    <a:pt x="123825" y="0"/>
                  </a:lnTo>
                  <a:lnTo>
                    <a:pt x="4762" y="47625"/>
                  </a:lnTo>
                  <a:close/>
                </a:path>
              </a:pathLst>
            </a:custGeom>
            <a:solidFill>
              <a:sysClr val="windowText" lastClr="000000">
                <a:lumMod val="85000"/>
                <a:lumOff val="15000"/>
                <a:alpha val="7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266" name="Straight Connector 265"/>
            <p:cNvCxnSpPr/>
            <p:nvPr/>
          </p:nvCxnSpPr>
          <p:spPr>
            <a:xfrm>
              <a:off x="10560844" y="2874168"/>
              <a:ext cx="15466" cy="151916"/>
            </a:xfrm>
            <a:prstGeom prst="line">
              <a:avLst/>
            </a:prstGeom>
            <a:noFill/>
            <a:ln w="6350" cap="flat" cmpd="sng" algn="ctr">
              <a:solidFill>
                <a:sysClr val="windowText" lastClr="000000">
                  <a:lumMod val="75000"/>
                  <a:lumOff val="25000"/>
                </a:sysClr>
              </a:solidFill>
              <a:prstDash val="solid"/>
              <a:miter lim="800000"/>
            </a:ln>
            <a:effectLst/>
          </p:spPr>
        </p:cxnSp>
        <p:cxnSp>
          <p:nvCxnSpPr>
            <p:cNvPr id="267" name="Straight Connector 266"/>
            <p:cNvCxnSpPr/>
            <p:nvPr/>
          </p:nvCxnSpPr>
          <p:spPr>
            <a:xfrm flipH="1">
              <a:off x="11436023" y="2533852"/>
              <a:ext cx="11907" cy="80558"/>
            </a:xfrm>
            <a:prstGeom prst="line">
              <a:avLst/>
            </a:prstGeom>
            <a:noFill/>
            <a:ln w="25400" cap="flat" cmpd="sng" algn="ctr">
              <a:solidFill>
                <a:sysClr val="windowText" lastClr="000000">
                  <a:lumMod val="85000"/>
                  <a:lumOff val="15000"/>
                </a:sysClr>
              </a:solidFill>
              <a:prstDash val="solid"/>
              <a:miter lim="800000"/>
            </a:ln>
            <a:effectLst/>
          </p:spPr>
        </p:cxnSp>
        <p:sp>
          <p:nvSpPr>
            <p:cNvPr id="268" name="Freeform 267"/>
            <p:cNvSpPr/>
            <p:nvPr/>
          </p:nvSpPr>
          <p:spPr>
            <a:xfrm>
              <a:off x="11506200" y="2488406"/>
              <a:ext cx="50006" cy="92869"/>
            </a:xfrm>
            <a:custGeom>
              <a:avLst/>
              <a:gdLst>
                <a:gd name="connsiteX0" fmla="*/ 4763 w 50006"/>
                <a:gd name="connsiteY0" fmla="*/ 23813 h 92869"/>
                <a:gd name="connsiteX1" fmla="*/ 0 w 50006"/>
                <a:gd name="connsiteY1" fmla="*/ 92869 h 92869"/>
                <a:gd name="connsiteX2" fmla="*/ 47625 w 50006"/>
                <a:gd name="connsiteY2" fmla="*/ 64294 h 92869"/>
                <a:gd name="connsiteX3" fmla="*/ 50006 w 50006"/>
                <a:gd name="connsiteY3" fmla="*/ 0 h 92869"/>
                <a:gd name="connsiteX4" fmla="*/ 4763 w 50006"/>
                <a:gd name="connsiteY4" fmla="*/ 23813 h 92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06" h="92869">
                  <a:moveTo>
                    <a:pt x="4763" y="23813"/>
                  </a:moveTo>
                  <a:lnTo>
                    <a:pt x="0" y="92869"/>
                  </a:lnTo>
                  <a:lnTo>
                    <a:pt x="47625" y="64294"/>
                  </a:lnTo>
                  <a:cubicBezTo>
                    <a:pt x="48419" y="42863"/>
                    <a:pt x="49212" y="21431"/>
                    <a:pt x="50006" y="0"/>
                  </a:cubicBezTo>
                  <a:lnTo>
                    <a:pt x="4763" y="23813"/>
                  </a:lnTo>
                  <a:close/>
                </a:path>
              </a:pathLst>
            </a:custGeom>
            <a:solidFill>
              <a:sysClr val="windowText" lastClr="000000">
                <a:lumMod val="95000"/>
                <a:lumOff val="5000"/>
                <a:alpha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9" name="Freeform 268"/>
            <p:cNvSpPr/>
            <p:nvPr/>
          </p:nvSpPr>
          <p:spPr>
            <a:xfrm>
              <a:off x="11603831" y="2436019"/>
              <a:ext cx="104775" cy="90487"/>
            </a:xfrm>
            <a:custGeom>
              <a:avLst/>
              <a:gdLst>
                <a:gd name="connsiteX0" fmla="*/ 0 w 104775"/>
                <a:gd name="connsiteY0" fmla="*/ 35719 h 90487"/>
                <a:gd name="connsiteX1" fmla="*/ 2382 w 104775"/>
                <a:gd name="connsiteY1" fmla="*/ 90487 h 90487"/>
                <a:gd name="connsiteX2" fmla="*/ 104775 w 104775"/>
                <a:gd name="connsiteY2" fmla="*/ 40481 h 90487"/>
                <a:gd name="connsiteX3" fmla="*/ 102394 w 104775"/>
                <a:gd name="connsiteY3" fmla="*/ 0 h 90487"/>
                <a:gd name="connsiteX4" fmla="*/ 0 w 104775"/>
                <a:gd name="connsiteY4" fmla="*/ 35719 h 90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90487">
                  <a:moveTo>
                    <a:pt x="0" y="35719"/>
                  </a:moveTo>
                  <a:lnTo>
                    <a:pt x="2382" y="90487"/>
                  </a:lnTo>
                  <a:lnTo>
                    <a:pt x="104775" y="40481"/>
                  </a:lnTo>
                  <a:lnTo>
                    <a:pt x="102394" y="0"/>
                  </a:lnTo>
                  <a:lnTo>
                    <a:pt x="0" y="35719"/>
                  </a:lnTo>
                  <a:close/>
                </a:path>
              </a:pathLst>
            </a:custGeom>
            <a:solidFill>
              <a:sysClr val="windowText" lastClr="000000">
                <a:lumMod val="95000"/>
                <a:lumOff val="5000"/>
                <a:alpha val="7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70" name="Freeform 269"/>
            <p:cNvSpPr/>
            <p:nvPr/>
          </p:nvSpPr>
          <p:spPr>
            <a:xfrm>
              <a:off x="11753850" y="2369344"/>
              <a:ext cx="126206" cy="88106"/>
            </a:xfrm>
            <a:custGeom>
              <a:avLst/>
              <a:gdLst>
                <a:gd name="connsiteX0" fmla="*/ 0 w 126206"/>
                <a:gd name="connsiteY0" fmla="*/ 47625 h 88106"/>
                <a:gd name="connsiteX1" fmla="*/ 4763 w 126206"/>
                <a:gd name="connsiteY1" fmla="*/ 88106 h 88106"/>
                <a:gd name="connsiteX2" fmla="*/ 126206 w 126206"/>
                <a:gd name="connsiteY2" fmla="*/ 21431 h 88106"/>
                <a:gd name="connsiteX3" fmla="*/ 121444 w 126206"/>
                <a:gd name="connsiteY3" fmla="*/ 0 h 88106"/>
                <a:gd name="connsiteX4" fmla="*/ 0 w 126206"/>
                <a:gd name="connsiteY4" fmla="*/ 47625 h 88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206" h="88106">
                  <a:moveTo>
                    <a:pt x="0" y="47625"/>
                  </a:moveTo>
                  <a:lnTo>
                    <a:pt x="4763" y="88106"/>
                  </a:lnTo>
                  <a:lnTo>
                    <a:pt x="126206" y="21431"/>
                  </a:lnTo>
                  <a:lnTo>
                    <a:pt x="121444" y="0"/>
                  </a:lnTo>
                  <a:lnTo>
                    <a:pt x="0" y="47625"/>
                  </a:lnTo>
                  <a:close/>
                </a:path>
              </a:pathLst>
            </a:custGeom>
            <a:solidFill>
              <a:sysClr val="windowText" lastClr="000000">
                <a:lumMod val="95000"/>
                <a:lumOff val="5000"/>
                <a:alpha val="7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7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pic>
        <p:nvPicPr>
          <p:cNvPr id="321" name="Picture 320"/>
          <p:cNvPicPr>
            <a:picLocks noChangeAspect="1"/>
          </p:cNvPicPr>
          <p:nvPr userDrawn="1"/>
        </p:nvPicPr>
        <p:blipFill rotWithShape="1">
          <a:blip r:embed="rId4" cstate="email"/>
          <a:srcRect/>
          <a:stretch>
            <a:fillRect/>
          </a:stretch>
        </p:blipFill>
        <p:spPr>
          <a:xfrm>
            <a:off x="9857" y="5815011"/>
            <a:ext cx="4015323" cy="4471988"/>
          </a:xfrm>
          <a:prstGeom prst="rect">
            <a:avLst/>
          </a:prstGeom>
        </p:spPr>
      </p:pic>
      <p:sp>
        <p:nvSpPr>
          <p:cNvPr id="45" name="TextBox 44"/>
          <p:cNvSpPr txBox="1"/>
          <p:nvPr userDrawn="1"/>
        </p:nvSpPr>
        <p:spPr>
          <a:xfrm>
            <a:off x="10454532" y="9713633"/>
            <a:ext cx="5476031" cy="43751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sz="2250" b="0" i="0" u="none" strike="noStrike" kern="0" cap="none" spc="0" normalizeH="0" baseline="0" noProof="0">
                <a:ln>
                  <a:noFill/>
                </a:ln>
                <a:solidFill>
                  <a:prstClr val="white"/>
                </a:solidFill>
                <a:effectLst/>
                <a:uLnTx/>
                <a:uFillTx/>
                <a:latin typeface="Meiryo UI" panose="020B0604030504040204" charset="-128"/>
              </a:rPr>
              <a:t>STT  </a:t>
            </a:r>
            <a:r>
              <a:rPr kumimoji="0" lang="en-US" sz="2250" b="0" i="0" u="none" strike="noStrike" kern="0" cap="none" spc="0" normalizeH="0" baseline="0" noProof="0">
                <a:ln>
                  <a:noFill/>
                </a:ln>
                <a:solidFill>
                  <a:srgbClr val="FFC000"/>
                </a:solidFill>
                <a:effectLst/>
                <a:uLnTx/>
                <a:uFillTx/>
                <a:latin typeface="Meriyo UI"/>
              </a:rPr>
              <a:t>I</a:t>
            </a:r>
            <a:r>
              <a:rPr kumimoji="0" lang="en-US" sz="2250" b="0" i="0" u="none" strike="noStrike" kern="0" cap="none" spc="0" normalizeH="0" baseline="0" noProof="0">
                <a:ln>
                  <a:noFill/>
                </a:ln>
                <a:solidFill>
                  <a:prstClr val="white"/>
                </a:solidFill>
                <a:effectLst/>
                <a:uLnTx/>
                <a:uFillTx/>
                <a:latin typeface="Meiryo UI" panose="020B0604030504040204" charset="-128"/>
              </a:rPr>
              <a:t>  Sony Technology (Thailand) </a:t>
            </a:r>
          </a:p>
        </p:txBody>
      </p:sp>
      <p:pic>
        <p:nvPicPr>
          <p:cNvPr id="43" name="Picture 42" descr="Screen Clipping"/>
          <p:cNvPicPr>
            <a:picLocks noChangeAspect="1"/>
          </p:cNvPicPr>
          <p:nvPr userDrawn="1"/>
        </p:nvPicPr>
        <p:blipFill>
          <a:blip r:embed="rId5" cstate="email"/>
          <a:stretch>
            <a:fillRect/>
          </a:stretch>
        </p:blipFill>
        <p:spPr>
          <a:xfrm>
            <a:off x="16118168" y="9619751"/>
            <a:ext cx="2172003" cy="677691"/>
          </a:xfrm>
          <a:prstGeom prst="rect">
            <a:avLst/>
          </a:prstGeom>
        </p:spPr>
      </p:pic>
    </p:spTree>
  </p:cSld>
  <p:clrMap bg1="dk1" tx1="lt1" bg2="dk2" tx2="lt2" accent1="accent1" accent2="accent2" accent3="accent3" accent4="accent4" accent5="accent5" accent6="accent6" hlink="hlink" folHlink="folHlink"/>
  <p:sldLayoutIdLst>
    <p:sldLayoutId id="2147483665" r:id="rId1"/>
    <p:sldLayoutId id="2147483666" r:id="rId2"/>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wmf"/><Relationship Id="rId18" Type="http://schemas.openxmlformats.org/officeDocument/2006/relationships/image" Target="../media/image54.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17" Type="http://schemas.microsoft.com/office/2007/relationships/hdphoto" Target="../media/hdphoto1.wdp"/><Relationship Id="rId2" Type="http://schemas.openxmlformats.org/officeDocument/2006/relationships/image" Target="../media/image39.png"/><Relationship Id="rId16" Type="http://schemas.openxmlformats.org/officeDocument/2006/relationships/image" Target="../media/image53.png"/><Relationship Id="rId1" Type="http://schemas.openxmlformats.org/officeDocument/2006/relationships/slideLayout" Target="../slideLayouts/slideLayout12.xml"/><Relationship Id="rId6" Type="http://schemas.openxmlformats.org/officeDocument/2006/relationships/image" Target="../media/image43.png"/><Relationship Id="rId11" Type="http://schemas.openxmlformats.org/officeDocument/2006/relationships/image" Target="../media/image48.wmf"/><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19" Type="http://schemas.microsoft.com/office/2007/relationships/hdphoto" Target="../media/hdphoto2.wdp"/><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wmf"/></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58.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5.png"/><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58.png"/><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hyperlink" Target="http://43.72.228.147/wbacc/lastest_training.php" TargetMode="External"/><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86.png"/></Relationships>
</file>

<file path=ppt/slides/_rels/slide46.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34.png"/><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92.png"/><Relationship Id="rId4" Type="http://schemas.openxmlformats.org/officeDocument/2006/relationships/image" Target="../media/image9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33.png"/></Relationships>
</file>

<file path=ppt/slides/_rels/slide5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53.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jpeg"/><Relationship Id="rId4" Type="http://schemas.openxmlformats.org/officeDocument/2006/relationships/image" Target="../media/image3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105.png"/></Relationships>
</file>

<file path=ppt/slides/_rels/slide5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7"/>
          <p:cNvSpPr txBox="1"/>
          <p:nvPr/>
        </p:nvSpPr>
        <p:spPr>
          <a:xfrm>
            <a:off x="3877989" y="2701290"/>
            <a:ext cx="12686621" cy="5486245"/>
          </a:xfrm>
          <a:prstGeom prst="rect">
            <a:avLst/>
          </a:prstGeom>
        </p:spPr>
        <p:txBody>
          <a:bodyPr wrap="square" lIns="0" tIns="0" rIns="0" bIns="0" rtlCol="0" anchor="t">
            <a:spAutoFit/>
            <a:scene3d>
              <a:camera prst="orthographicFront"/>
              <a:lightRig rig="threePt" dir="t"/>
            </a:scene3d>
          </a:bodyPr>
          <a:lstStyle/>
          <a:p>
            <a:pPr marL="0" marR="0" lvl="0" indent="0" algn="r" defTabSz="914400" rtl="0" eaLnBrk="1" fontAlgn="auto" latinLnBrk="0" hangingPunct="1">
              <a:lnSpc>
                <a:spcPts val="11000"/>
              </a:lnSpc>
              <a:spcBef>
                <a:spcPts val="0"/>
              </a:spcBef>
              <a:spcAft>
                <a:spcPts val="0"/>
              </a:spcAft>
              <a:buClrTx/>
              <a:buSzTx/>
              <a:buFontTx/>
              <a:buNone/>
              <a:tabLst/>
              <a:defRPr/>
            </a:pPr>
            <a:r>
              <a:rPr kumimoji="0" lang="en-US" sz="10000" b="1" i="0" u="none" strike="noStrike" kern="1200" cap="none" spc="299" normalizeH="0" baseline="0" noProof="0" dirty="0">
                <a:ln>
                  <a:noFill/>
                </a:ln>
                <a:solidFill>
                  <a:prstClr val="white"/>
                </a:solidFill>
                <a:effectLst>
                  <a:outerShdw blurRad="38100" dist="19050" dir="2700000" algn="tl" rotWithShape="0">
                    <a:prstClr val="black">
                      <a:alpha val="40000"/>
                    </a:prstClr>
                  </a:outerShdw>
                </a:effectLst>
                <a:uLnTx/>
                <a:uFillTx/>
                <a:latin typeface="Calibri" panose="020F0502020204030204" charset="0"/>
                <a:ea typeface="+mn-ea"/>
                <a:cs typeface="Calibri" panose="020F0502020204030204" charset="0"/>
              </a:rPr>
              <a:t>523491 COOPERATIVE EDUCATION I</a:t>
            </a:r>
          </a:p>
          <a:p>
            <a:pPr marL="0" marR="0" lvl="0" indent="0" algn="r" defTabSz="914400" rtl="0" eaLnBrk="1" fontAlgn="auto" latinLnBrk="0" hangingPunct="1">
              <a:lnSpc>
                <a:spcPts val="11000"/>
              </a:lnSpc>
              <a:spcBef>
                <a:spcPts val="0"/>
              </a:spcBef>
              <a:spcAft>
                <a:spcPts val="0"/>
              </a:spcAft>
              <a:buClrTx/>
              <a:buSzTx/>
              <a:buFontTx/>
              <a:buNone/>
              <a:tabLst/>
              <a:defRPr/>
            </a:pPr>
            <a:r>
              <a:rPr kumimoji="0" lang="th-TH" sz="5800" b="1" i="0" u="none" strike="noStrike" kern="1200" cap="none" spc="174" normalizeH="0" baseline="0" noProof="0" dirty="0">
                <a:ln>
                  <a:noFill/>
                </a:ln>
                <a:solidFill>
                  <a:prstClr val="white"/>
                </a:solidFill>
                <a:uLnTx/>
                <a:uFillTx/>
                <a:latin typeface="Calibri" panose="020F0502020204030204" charset="0"/>
                <a:ea typeface="+mn-ea"/>
                <a:cs typeface="Calibri" panose="020F0502020204030204" charset="0"/>
              </a:rPr>
              <a:t>นางสาวปอรรัชม์ ปานใจนาม </a:t>
            </a:r>
            <a:endParaRPr kumimoji="0" lang="en-US" sz="5800" b="1" i="0" u="none" strike="noStrike" kern="1200" cap="none" spc="174" normalizeH="0" baseline="0" noProof="0" dirty="0">
              <a:ln>
                <a:noFill/>
              </a:ln>
              <a:solidFill>
                <a:prstClr val="white"/>
              </a:solidFill>
              <a:uLnTx/>
              <a:uFillTx/>
              <a:latin typeface="Calibri" panose="020F0502020204030204" charset="0"/>
              <a:ea typeface="+mn-ea"/>
              <a:cs typeface="Calibri" panose="020F0502020204030204" charset="0"/>
            </a:endParaRPr>
          </a:p>
          <a:p>
            <a:pPr marL="0" marR="0" lvl="0" indent="0" algn="r" defTabSz="914400" rtl="0" eaLnBrk="1" fontAlgn="auto" latinLnBrk="0" hangingPunct="1">
              <a:lnSpc>
                <a:spcPts val="11000"/>
              </a:lnSpc>
              <a:spcBef>
                <a:spcPts val="0"/>
              </a:spcBef>
              <a:spcAft>
                <a:spcPts val="0"/>
              </a:spcAft>
              <a:buClrTx/>
              <a:buSzTx/>
              <a:buFontTx/>
              <a:buNone/>
              <a:tabLst/>
              <a:defRPr/>
            </a:pPr>
            <a:r>
              <a:rPr kumimoji="0" lang="th-TH" sz="5800" b="1" i="0" u="none" strike="noStrike" kern="1200" cap="none" spc="174" normalizeH="0" baseline="0" noProof="0" dirty="0">
                <a:ln>
                  <a:noFill/>
                </a:ln>
                <a:solidFill>
                  <a:prstClr val="white"/>
                </a:solidFill>
                <a:uLnTx/>
                <a:uFillTx/>
                <a:latin typeface="Calibri" panose="020F0502020204030204" charset="0"/>
                <a:ea typeface="+mn-ea"/>
                <a:cs typeface="Calibri" panose="020F0502020204030204" charset="0"/>
              </a:rPr>
              <a:t>รหัสนักศึกษา </a:t>
            </a:r>
            <a:r>
              <a:rPr kumimoji="0" lang="en-US" sz="5800" b="1" i="0" u="none" strike="noStrike" kern="1200" cap="none" spc="174" normalizeH="0" baseline="0" noProof="0" dirty="0">
                <a:ln>
                  <a:noFill/>
                </a:ln>
                <a:solidFill>
                  <a:prstClr val="white"/>
                </a:solidFill>
                <a:uLnTx/>
                <a:uFillTx/>
                <a:latin typeface="Calibri" panose="020F0502020204030204" charset="0"/>
                <a:ea typeface="+mn-ea"/>
                <a:cs typeface="Calibri" panose="020F0502020204030204" charset="0"/>
              </a:rPr>
              <a:t>B6109868</a:t>
            </a:r>
          </a:p>
        </p:txBody>
      </p:sp>
    </p:spTree>
    <p:extLst>
      <p:ext uri="{BB962C8B-B14F-4D97-AF65-F5344CB8AC3E}">
        <p14:creationId xmlns:p14="http://schemas.microsoft.com/office/powerpoint/2010/main" val="391341262"/>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A0C698-583A-4A24-A02E-DAA80F5914BF}"/>
              </a:ext>
            </a:extLst>
          </p:cNvPr>
          <p:cNvPicPr>
            <a:picLocks noChangeAspect="1"/>
          </p:cNvPicPr>
          <p:nvPr/>
        </p:nvPicPr>
        <p:blipFill>
          <a:blip r:embed="rId2"/>
          <a:stretch>
            <a:fillRect/>
          </a:stretch>
        </p:blipFill>
        <p:spPr>
          <a:xfrm>
            <a:off x="1719944" y="3427631"/>
            <a:ext cx="14848112" cy="3431737"/>
          </a:xfrm>
          <a:prstGeom prst="rect">
            <a:avLst/>
          </a:prstGeom>
        </p:spPr>
      </p:pic>
    </p:spTree>
    <p:extLst>
      <p:ext uri="{BB962C8B-B14F-4D97-AF65-F5344CB8AC3E}">
        <p14:creationId xmlns:p14="http://schemas.microsoft.com/office/powerpoint/2010/main" val="82805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with medium confidence">
            <a:extLst>
              <a:ext uri="{FF2B5EF4-FFF2-40B4-BE49-F238E27FC236}">
                <a16:creationId xmlns:a16="http://schemas.microsoft.com/office/drawing/2014/main" id="{788C5BA7-9833-4A97-B368-51B4D24DD6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0647" y="2223680"/>
            <a:ext cx="14546705" cy="5839640"/>
          </a:xfrm>
          <a:prstGeom prst="rect">
            <a:avLst/>
          </a:prstGeom>
        </p:spPr>
      </p:pic>
      <p:sp>
        <p:nvSpPr>
          <p:cNvPr id="4" name="Rectangle 3">
            <a:extLst>
              <a:ext uri="{FF2B5EF4-FFF2-40B4-BE49-F238E27FC236}">
                <a16:creationId xmlns:a16="http://schemas.microsoft.com/office/drawing/2014/main" id="{B52ACA2D-639B-4FB1-BC57-FB0ABDA70C6D}"/>
              </a:ext>
            </a:extLst>
          </p:cNvPr>
          <p:cNvSpPr/>
          <p:nvPr/>
        </p:nvSpPr>
        <p:spPr>
          <a:xfrm>
            <a:off x="2504247" y="3922396"/>
            <a:ext cx="2747484" cy="3434355"/>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3256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286" y="0"/>
            <a:ext cx="18283428" cy="1028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8EC40242-C2C7-4809-A3ED-51D146C8BF8B}"/>
              </a:ext>
            </a:extLst>
          </p:cNvPr>
          <p:cNvPicPr>
            <a:picLocks noChangeAspect="1"/>
          </p:cNvPicPr>
          <p:nvPr/>
        </p:nvPicPr>
        <p:blipFill rotWithShape="1">
          <a:blip r:embed="rId2">
            <a:extLst>
              <a:ext uri="{28A0092B-C50C-407E-A947-70E740481C1C}">
                <a14:useLocalDpi xmlns:a14="http://schemas.microsoft.com/office/drawing/2010/main" val="0"/>
              </a:ext>
            </a:extLst>
          </a:blip>
          <a:srcRect l="1050" r="3821"/>
          <a:stretch/>
        </p:blipFill>
        <p:spPr>
          <a:xfrm>
            <a:off x="20" y="1923"/>
            <a:ext cx="18287980" cy="10285077"/>
          </a:xfrm>
          <a:prstGeom prst="rect">
            <a:avLst/>
          </a:prstGeom>
        </p:spPr>
      </p:pic>
    </p:spTree>
    <p:extLst>
      <p:ext uri="{BB962C8B-B14F-4D97-AF65-F5344CB8AC3E}">
        <p14:creationId xmlns:p14="http://schemas.microsoft.com/office/powerpoint/2010/main" val="889501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286" y="0"/>
            <a:ext cx="18283428" cy="1028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810337EB-4254-4E12-8565-429072497EB5}"/>
              </a:ext>
            </a:extLst>
          </p:cNvPr>
          <p:cNvPicPr>
            <a:picLocks noChangeAspect="1"/>
          </p:cNvPicPr>
          <p:nvPr/>
        </p:nvPicPr>
        <p:blipFill rotWithShape="1">
          <a:blip r:embed="rId2"/>
          <a:srcRect l="1987" r="2884"/>
          <a:stretch/>
        </p:blipFill>
        <p:spPr>
          <a:xfrm>
            <a:off x="20" y="1923"/>
            <a:ext cx="18287980" cy="10285077"/>
          </a:xfrm>
          <a:prstGeom prst="rect">
            <a:avLst/>
          </a:prstGeom>
        </p:spPr>
      </p:pic>
      <p:sp>
        <p:nvSpPr>
          <p:cNvPr id="3" name="Rectangle 2">
            <a:extLst>
              <a:ext uri="{FF2B5EF4-FFF2-40B4-BE49-F238E27FC236}">
                <a16:creationId xmlns:a16="http://schemas.microsoft.com/office/drawing/2014/main" id="{712350B5-88D8-4C5B-967C-F4FBA7798AEE}"/>
              </a:ext>
            </a:extLst>
          </p:cNvPr>
          <p:cNvSpPr/>
          <p:nvPr/>
        </p:nvSpPr>
        <p:spPr>
          <a:xfrm>
            <a:off x="2656885" y="3159206"/>
            <a:ext cx="610552" cy="381595"/>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54B8E63-9B05-4A3F-8F9D-D84CB5374806}"/>
              </a:ext>
            </a:extLst>
          </p:cNvPr>
          <p:cNvSpPr/>
          <p:nvPr/>
        </p:nvSpPr>
        <p:spPr>
          <a:xfrm>
            <a:off x="1130505" y="8119941"/>
            <a:ext cx="2594846" cy="2165136"/>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4177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286" y="0"/>
            <a:ext cx="18283428" cy="1028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Text&#10;&#10;Description automatically generated">
            <a:extLst>
              <a:ext uri="{FF2B5EF4-FFF2-40B4-BE49-F238E27FC236}">
                <a16:creationId xmlns:a16="http://schemas.microsoft.com/office/drawing/2014/main" id="{9130C8CD-C17E-4B47-9FE0-FDCB2B7D48DA}"/>
              </a:ext>
            </a:extLst>
          </p:cNvPr>
          <p:cNvPicPr>
            <a:picLocks noChangeAspect="1"/>
          </p:cNvPicPr>
          <p:nvPr/>
        </p:nvPicPr>
        <p:blipFill rotWithShape="1">
          <a:blip r:embed="rId2">
            <a:extLst>
              <a:ext uri="{28A0092B-C50C-407E-A947-70E740481C1C}">
                <a14:useLocalDpi xmlns:a14="http://schemas.microsoft.com/office/drawing/2010/main" val="0"/>
              </a:ext>
            </a:extLst>
          </a:blip>
          <a:srcRect l="1718" r="2709" b="1"/>
          <a:stretch/>
        </p:blipFill>
        <p:spPr>
          <a:xfrm>
            <a:off x="20" y="1923"/>
            <a:ext cx="18287980" cy="10285077"/>
          </a:xfrm>
          <a:prstGeom prst="rect">
            <a:avLst/>
          </a:prstGeom>
        </p:spPr>
      </p:pic>
      <p:sp>
        <p:nvSpPr>
          <p:cNvPr id="4" name="Rectangle 3">
            <a:extLst>
              <a:ext uri="{FF2B5EF4-FFF2-40B4-BE49-F238E27FC236}">
                <a16:creationId xmlns:a16="http://schemas.microsoft.com/office/drawing/2014/main" id="{A1CC4ED6-70BC-46A1-BCA8-11093DDB9920}"/>
              </a:ext>
            </a:extLst>
          </p:cNvPr>
          <p:cNvSpPr/>
          <p:nvPr/>
        </p:nvSpPr>
        <p:spPr>
          <a:xfrm>
            <a:off x="2580566" y="3235525"/>
            <a:ext cx="610552" cy="228957"/>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6323258-6EA5-41B0-BDF7-F12D2BEAC575}"/>
              </a:ext>
            </a:extLst>
          </p:cNvPr>
          <p:cNvSpPr/>
          <p:nvPr/>
        </p:nvSpPr>
        <p:spPr>
          <a:xfrm>
            <a:off x="1130505" y="8119941"/>
            <a:ext cx="2594846" cy="381595"/>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7574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286" y="0"/>
            <a:ext cx="18283428" cy="1028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36DD6BB5-3DD5-40A8-B511-87EE44B3245E}"/>
              </a:ext>
            </a:extLst>
          </p:cNvPr>
          <p:cNvPicPr>
            <a:picLocks noChangeAspect="1"/>
          </p:cNvPicPr>
          <p:nvPr/>
        </p:nvPicPr>
        <p:blipFill rotWithShape="1">
          <a:blip r:embed="rId2"/>
          <a:srcRect l="1643" r="2784" b="1"/>
          <a:stretch/>
        </p:blipFill>
        <p:spPr>
          <a:xfrm>
            <a:off x="0" y="1911"/>
            <a:ext cx="18288000" cy="10285089"/>
          </a:xfrm>
          <a:prstGeom prst="rect">
            <a:avLst/>
          </a:prstGeom>
        </p:spPr>
      </p:pic>
      <p:sp>
        <p:nvSpPr>
          <p:cNvPr id="3" name="Rectangle 2">
            <a:extLst>
              <a:ext uri="{FF2B5EF4-FFF2-40B4-BE49-F238E27FC236}">
                <a16:creationId xmlns:a16="http://schemas.microsoft.com/office/drawing/2014/main" id="{AC4BF840-2D9B-4EDE-8260-E8BAACD95D17}"/>
              </a:ext>
            </a:extLst>
          </p:cNvPr>
          <p:cNvSpPr/>
          <p:nvPr/>
        </p:nvSpPr>
        <p:spPr>
          <a:xfrm>
            <a:off x="825229" y="8654174"/>
            <a:ext cx="3281717" cy="1068466"/>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7917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20822F-D14C-40FD-AFFB-E0C0D6CFAF27}"/>
              </a:ext>
            </a:extLst>
          </p:cNvPr>
          <p:cNvPicPr>
            <a:picLocks noChangeAspect="1"/>
          </p:cNvPicPr>
          <p:nvPr/>
        </p:nvPicPr>
        <p:blipFill>
          <a:blip r:embed="rId2"/>
          <a:stretch>
            <a:fillRect/>
          </a:stretch>
        </p:blipFill>
        <p:spPr>
          <a:xfrm>
            <a:off x="3048000" y="0"/>
            <a:ext cx="12192000" cy="9382125"/>
          </a:xfrm>
          <a:prstGeom prst="rect">
            <a:avLst/>
          </a:prstGeom>
        </p:spPr>
      </p:pic>
      <p:sp>
        <p:nvSpPr>
          <p:cNvPr id="3" name="Rectangle 2">
            <a:extLst>
              <a:ext uri="{FF2B5EF4-FFF2-40B4-BE49-F238E27FC236}">
                <a16:creationId xmlns:a16="http://schemas.microsoft.com/office/drawing/2014/main" id="{8D990801-A557-4D9E-9292-08CC11FCFD7D}"/>
              </a:ext>
            </a:extLst>
          </p:cNvPr>
          <p:cNvSpPr/>
          <p:nvPr/>
        </p:nvSpPr>
        <p:spPr>
          <a:xfrm>
            <a:off x="3343756" y="2319697"/>
            <a:ext cx="2747484" cy="6563434"/>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7035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83C569-57EB-4A30-9F86-0DCE07776FB1}"/>
              </a:ext>
            </a:extLst>
          </p:cNvPr>
          <p:cNvPicPr>
            <a:picLocks noChangeAspect="1"/>
          </p:cNvPicPr>
          <p:nvPr/>
        </p:nvPicPr>
        <p:blipFill>
          <a:blip r:embed="rId2"/>
          <a:stretch>
            <a:fillRect/>
          </a:stretch>
        </p:blipFill>
        <p:spPr>
          <a:xfrm>
            <a:off x="623743" y="716997"/>
            <a:ext cx="16915347" cy="8141827"/>
          </a:xfrm>
          <a:prstGeom prst="rect">
            <a:avLst/>
          </a:prstGeom>
          <a:ln>
            <a:solidFill>
              <a:schemeClr val="tx1"/>
            </a:solidFill>
          </a:ln>
        </p:spPr>
      </p:pic>
      <p:pic>
        <p:nvPicPr>
          <p:cNvPr id="2" name="Picture 1">
            <a:extLst>
              <a:ext uri="{FF2B5EF4-FFF2-40B4-BE49-F238E27FC236}">
                <a16:creationId xmlns:a16="http://schemas.microsoft.com/office/drawing/2014/main" id="{A67B1601-4F32-4A32-BD90-9E2A07256A02}"/>
              </a:ext>
            </a:extLst>
          </p:cNvPr>
          <p:cNvPicPr>
            <a:picLocks noChangeAspect="1"/>
          </p:cNvPicPr>
          <p:nvPr/>
        </p:nvPicPr>
        <p:blipFill>
          <a:blip r:embed="rId3"/>
          <a:stretch>
            <a:fillRect/>
          </a:stretch>
        </p:blipFill>
        <p:spPr>
          <a:xfrm>
            <a:off x="11586208" y="3388163"/>
            <a:ext cx="5952882" cy="3193898"/>
          </a:xfrm>
          <a:prstGeom prst="rect">
            <a:avLst/>
          </a:prstGeom>
          <a:ln>
            <a:solidFill>
              <a:schemeClr val="tx1"/>
            </a:solidFill>
          </a:ln>
        </p:spPr>
      </p:pic>
    </p:spTree>
    <p:extLst>
      <p:ext uri="{BB962C8B-B14F-4D97-AF65-F5344CB8AC3E}">
        <p14:creationId xmlns:p14="http://schemas.microsoft.com/office/powerpoint/2010/main" val="3653690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21173A-3DE1-4A59-8859-B41E37838407}"/>
              </a:ext>
            </a:extLst>
          </p:cNvPr>
          <p:cNvSpPr txBox="1"/>
          <p:nvPr/>
        </p:nvSpPr>
        <p:spPr>
          <a:xfrm>
            <a:off x="1206824" y="945955"/>
            <a:ext cx="9144000" cy="1080296"/>
          </a:xfrm>
          <a:prstGeom prst="rect">
            <a:avLst/>
          </a:prstGeom>
          <a:noFill/>
        </p:spPr>
        <p:txBody>
          <a:bodyPr wrap="square">
            <a:spAutoFit/>
          </a:bodyPr>
          <a:lstStyle/>
          <a:p>
            <a:pPr marL="0" marR="0" indent="0">
              <a:lnSpc>
                <a:spcPct val="107000"/>
              </a:lnSpc>
              <a:spcBef>
                <a:spcPts val="0"/>
              </a:spcBef>
              <a:spcAft>
                <a:spcPts val="0"/>
              </a:spcAft>
            </a:pPr>
            <a:r>
              <a:rPr lang="th-TH" sz="6000" b="1">
                <a:solidFill>
                  <a:srgbClr val="000000"/>
                </a:solidFill>
                <a:effectLst>
                  <a:outerShdw blurRad="38100" dist="38100" dir="2700000" algn="tl">
                    <a:srgbClr val="000000">
                      <a:alpha val="43137"/>
                    </a:srgbClr>
                  </a:outerShdw>
                </a:effectLst>
                <a:latin typeface="TH SarabunPSK" panose="020B0500040200020003" pitchFamily="34" charset="-34"/>
                <a:ea typeface="TH SarabunPSK" panose="020B0500040200020003" pitchFamily="34" charset="-34"/>
                <a:cs typeface="TH SarabunPSK" panose="020B0500040200020003" pitchFamily="34" charset="-34"/>
              </a:rPr>
              <a:t>ผลการปฏิบัติงาน</a:t>
            </a:r>
            <a:endParaRPr lang="en-US" sz="6000" dirty="0">
              <a:solidFill>
                <a:srgbClr val="000000"/>
              </a:solidFill>
              <a:effectLst>
                <a:outerShdw blurRad="38100" dist="38100" dir="2700000" algn="tl">
                  <a:srgbClr val="000000">
                    <a:alpha val="43137"/>
                  </a:srgbClr>
                </a:outerShdw>
              </a:effectLst>
              <a:latin typeface="TH SarabunPSK" panose="020B0500040200020003" pitchFamily="34" charset="-34"/>
              <a:ea typeface="TH SarabunPSK" panose="020B0500040200020003" pitchFamily="34" charset="-34"/>
              <a:cs typeface="TH SarabunPSK" panose="020B0500040200020003" pitchFamily="34" charset="-34"/>
            </a:endParaRPr>
          </a:p>
        </p:txBody>
      </p:sp>
      <p:sp>
        <p:nvSpPr>
          <p:cNvPr id="5" name="TextBox 4">
            <a:extLst>
              <a:ext uri="{FF2B5EF4-FFF2-40B4-BE49-F238E27FC236}">
                <a16:creationId xmlns:a16="http://schemas.microsoft.com/office/drawing/2014/main" id="{4C5981B2-5A6D-47E1-BD45-E5446F9DF03A}"/>
              </a:ext>
            </a:extLst>
          </p:cNvPr>
          <p:cNvSpPr txBox="1"/>
          <p:nvPr/>
        </p:nvSpPr>
        <p:spPr>
          <a:xfrm>
            <a:off x="825229" y="2003039"/>
            <a:ext cx="17095456" cy="7337393"/>
          </a:xfrm>
          <a:prstGeom prst="rect">
            <a:avLst/>
          </a:prstGeom>
          <a:noFill/>
        </p:spPr>
        <p:txBody>
          <a:bodyPr wrap="square">
            <a:spAutoFit/>
          </a:bodyPr>
          <a:lstStyle/>
          <a:p>
            <a:pPr marL="457200" marR="0" indent="0">
              <a:lnSpc>
                <a:spcPct val="107000"/>
              </a:lnSpc>
              <a:spcBef>
                <a:spcPts val="0"/>
              </a:spcBef>
              <a:spcAft>
                <a:spcPts val="0"/>
              </a:spcAft>
            </a:pPr>
            <a:r>
              <a:rPr lang="th-TH" sz="4000" b="1"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rPr>
              <a:t>1. การปฏิบัติงานด้านสังคม </a:t>
            </a:r>
            <a:endParaRPr lang="en-US" sz="4000"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endParaRPr>
          </a:p>
          <a:p>
            <a:pPr marL="914400" marR="0" indent="0">
              <a:lnSpc>
                <a:spcPct val="107000"/>
              </a:lnSpc>
              <a:spcBef>
                <a:spcPts val="0"/>
              </a:spcBef>
              <a:spcAft>
                <a:spcPts val="0"/>
              </a:spcAft>
            </a:pPr>
            <a:r>
              <a:rPr lang="th-TH" sz="4000"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rPr>
              <a:t>- ได้ฝึกการเรียนรู้ในการ</a:t>
            </a:r>
            <a:r>
              <a:rPr lang="th-TH" sz="4000" b="1"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rPr>
              <a:t>สื่อสารกับผู้อื่นในการทำงานเป็นทีม</a:t>
            </a:r>
            <a:r>
              <a:rPr lang="th-TH" sz="4000"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rPr>
              <a:t> และการทำงานร่วมกันกับผู้อื่น</a:t>
            </a:r>
            <a:endParaRPr lang="en-US" sz="4000"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endParaRPr>
          </a:p>
          <a:p>
            <a:pPr marL="914400" marR="0" indent="0">
              <a:lnSpc>
                <a:spcPct val="107000"/>
              </a:lnSpc>
              <a:spcBef>
                <a:spcPts val="0"/>
              </a:spcBef>
              <a:spcAft>
                <a:spcPts val="0"/>
              </a:spcAft>
            </a:pPr>
            <a:r>
              <a:rPr lang="th-TH" sz="4000"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rPr>
              <a:t>- ได้เรียนรู้</a:t>
            </a:r>
            <a:r>
              <a:rPr lang="th-TH" sz="4000" b="1"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rPr>
              <a:t>วัฒนธรรมภายในองค์กร </a:t>
            </a:r>
            <a:endParaRPr lang="en-US" sz="4000" b="1"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endParaRPr>
          </a:p>
          <a:p>
            <a:pPr marL="914400" marR="0" indent="0">
              <a:lnSpc>
                <a:spcPct val="107000"/>
              </a:lnSpc>
              <a:spcBef>
                <a:spcPts val="0"/>
              </a:spcBef>
              <a:spcAft>
                <a:spcPts val="0"/>
              </a:spcAft>
            </a:pPr>
            <a:r>
              <a:rPr lang="th-TH" sz="4000"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rPr>
              <a:t>- ได้รู้จัก</a:t>
            </a:r>
            <a:r>
              <a:rPr lang="th-TH" sz="4000" b="1"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rPr>
              <a:t>การแบ่งเวลา การวางแผนและมีความรับผิดชอบต่องานที่ได้รับมอบหมาย </a:t>
            </a:r>
            <a:endParaRPr lang="en-US" sz="4000" b="1"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endParaRPr>
          </a:p>
          <a:p>
            <a:pPr marL="914400" marR="0" indent="0">
              <a:lnSpc>
                <a:spcPct val="107000"/>
              </a:lnSpc>
              <a:spcBef>
                <a:spcPts val="0"/>
              </a:spcBef>
              <a:spcAft>
                <a:spcPts val="0"/>
              </a:spcAft>
            </a:pPr>
            <a:r>
              <a:rPr lang="th-TH" sz="4000"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rPr>
              <a:t>- ได้ฝึกทักษะ</a:t>
            </a:r>
            <a:r>
              <a:rPr lang="th-TH" sz="4000" b="1"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rPr>
              <a:t>การปรับตัวและการแก้ปัญหาต่าง ๆ </a:t>
            </a:r>
            <a:endParaRPr lang="en-US" sz="4000" b="1"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endParaRPr>
          </a:p>
          <a:p>
            <a:pPr marL="457200" marR="0" indent="0">
              <a:lnSpc>
                <a:spcPct val="107000"/>
              </a:lnSpc>
              <a:spcBef>
                <a:spcPts val="0"/>
              </a:spcBef>
              <a:spcAft>
                <a:spcPts val="0"/>
              </a:spcAft>
            </a:pPr>
            <a:r>
              <a:rPr lang="th-TH" sz="4000" b="1"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rPr>
              <a:t>2. การปฏิบัติงานด้านทฤษฎี </a:t>
            </a:r>
            <a:endParaRPr lang="en-US" sz="4000"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endParaRPr>
          </a:p>
          <a:p>
            <a:pPr marL="914400" marR="0" indent="0">
              <a:lnSpc>
                <a:spcPct val="107000"/>
              </a:lnSpc>
              <a:spcBef>
                <a:spcPts val="0"/>
              </a:spcBef>
              <a:spcAft>
                <a:spcPts val="0"/>
              </a:spcAft>
            </a:pPr>
            <a:r>
              <a:rPr lang="th-TH" sz="4000"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rPr>
              <a:t>- ได้เรียนรู้การเขียน </a:t>
            </a:r>
            <a:r>
              <a:rPr lang="en-US" sz="4000"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rPr>
              <a:t>PHP, HTML, JavaScript </a:t>
            </a:r>
            <a:r>
              <a:rPr lang="th-TH" sz="4000"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rPr>
              <a:t>และ</a:t>
            </a:r>
            <a:r>
              <a:rPr lang="en-US" sz="4000"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rPr>
              <a:t> MySQL </a:t>
            </a:r>
          </a:p>
          <a:p>
            <a:pPr marL="457200" marR="0" indent="0">
              <a:lnSpc>
                <a:spcPct val="107000"/>
              </a:lnSpc>
              <a:spcBef>
                <a:spcPts val="0"/>
              </a:spcBef>
              <a:spcAft>
                <a:spcPts val="0"/>
              </a:spcAft>
            </a:pPr>
            <a:r>
              <a:rPr lang="th-TH" sz="4000" b="1"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rPr>
              <a:t>3. การปฏิบัติงานด้านการปฏิบัติ </a:t>
            </a:r>
            <a:endParaRPr lang="en-US" sz="4000"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endParaRPr>
          </a:p>
          <a:p>
            <a:pPr marL="914400" marR="0" indent="0">
              <a:lnSpc>
                <a:spcPct val="107000"/>
              </a:lnSpc>
              <a:spcBef>
                <a:spcPts val="0"/>
              </a:spcBef>
              <a:spcAft>
                <a:spcPts val="0"/>
              </a:spcAft>
            </a:pPr>
            <a:r>
              <a:rPr lang="th-TH" sz="4000"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rPr>
              <a:t>- ได้ฝึก</a:t>
            </a:r>
            <a:r>
              <a:rPr lang="th-TH" sz="4000" b="1"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rPr>
              <a:t>ทักษะในการสื่อสารกับผู้อื่นในการทำงาน เพื่อให้งานที่ได้รับมอบหมายเป็นไปอย่างราบรื่น</a:t>
            </a:r>
            <a:r>
              <a:rPr lang="th-TH" sz="4000"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rPr>
              <a:t> </a:t>
            </a:r>
            <a:endParaRPr lang="en-US" sz="4000"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endParaRPr>
          </a:p>
          <a:p>
            <a:pPr marL="914400" marR="0" indent="0">
              <a:lnSpc>
                <a:spcPct val="107000"/>
              </a:lnSpc>
              <a:spcBef>
                <a:spcPts val="0"/>
              </a:spcBef>
              <a:spcAft>
                <a:spcPts val="0"/>
              </a:spcAft>
            </a:pPr>
            <a:r>
              <a:rPr lang="th-TH" sz="4000"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rPr>
              <a:t>- ได้นำความรู้ที่เรียนมา</a:t>
            </a:r>
            <a:r>
              <a:rPr lang="th-TH" sz="4000" b="1"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rPr>
              <a:t>ประยุกต์ใช้</a:t>
            </a:r>
            <a:r>
              <a:rPr lang="th-TH" sz="4000"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rPr>
              <a:t>ในการเพิ่มทักษะในอนาคต</a:t>
            </a:r>
            <a:endParaRPr lang="en-US" sz="4000"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endParaRPr>
          </a:p>
          <a:p>
            <a:pPr marL="914400" marR="0" indent="0">
              <a:lnSpc>
                <a:spcPct val="107000"/>
              </a:lnSpc>
              <a:spcBef>
                <a:spcPts val="0"/>
              </a:spcBef>
              <a:spcAft>
                <a:spcPts val="0"/>
              </a:spcAft>
            </a:pPr>
            <a:r>
              <a:rPr lang="th-TH" sz="4000"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rPr>
              <a:t>- ได้เรียนรู้การ</a:t>
            </a:r>
            <a:r>
              <a:rPr lang="th-TH" sz="4000" b="1"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rPr>
              <a:t>แก้ปัญหา</a:t>
            </a:r>
            <a:endParaRPr lang="en-US" sz="4000" b="1"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endParaRPr>
          </a:p>
        </p:txBody>
      </p:sp>
    </p:spTree>
    <p:extLst>
      <p:ext uri="{BB962C8B-B14F-4D97-AF65-F5344CB8AC3E}">
        <p14:creationId xmlns:p14="http://schemas.microsoft.com/office/powerpoint/2010/main" val="10897245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21173A-3DE1-4A59-8859-B41E37838407}"/>
              </a:ext>
            </a:extLst>
          </p:cNvPr>
          <p:cNvSpPr txBox="1"/>
          <p:nvPr/>
        </p:nvSpPr>
        <p:spPr>
          <a:xfrm>
            <a:off x="1206824" y="945955"/>
            <a:ext cx="9144000" cy="1080296"/>
          </a:xfrm>
          <a:prstGeom prst="rect">
            <a:avLst/>
          </a:prstGeom>
          <a:noFill/>
        </p:spPr>
        <p:txBody>
          <a:bodyPr wrap="square">
            <a:spAutoFit/>
          </a:bodyPr>
          <a:lstStyle/>
          <a:p>
            <a:pPr marL="0" marR="0" indent="0">
              <a:lnSpc>
                <a:spcPct val="107000"/>
              </a:lnSpc>
              <a:spcBef>
                <a:spcPts val="0"/>
              </a:spcBef>
              <a:spcAft>
                <a:spcPts val="0"/>
              </a:spcAft>
            </a:pPr>
            <a:r>
              <a:rPr lang="th-TH" sz="6000" b="1" dirty="0">
                <a:solidFill>
                  <a:srgbClr val="000000"/>
                </a:solidFill>
                <a:effectLst>
                  <a:outerShdw blurRad="38100" dist="38100" dir="2700000" algn="tl">
                    <a:srgbClr val="000000">
                      <a:alpha val="43137"/>
                    </a:srgbClr>
                  </a:outerShdw>
                </a:effectLst>
                <a:latin typeface="TH SarabunPSK" panose="020B0500040200020003" pitchFamily="34" charset="-34"/>
                <a:ea typeface="TH SarabunPSK" panose="020B0500040200020003" pitchFamily="34" charset="-34"/>
                <a:cs typeface="TH SarabunPSK" panose="020B0500040200020003" pitchFamily="34" charset="-34"/>
              </a:rPr>
              <a:t>สรุปผล และข้อเสนอแนะ</a:t>
            </a:r>
            <a:endParaRPr lang="en-US" sz="6000" dirty="0">
              <a:solidFill>
                <a:srgbClr val="000000"/>
              </a:solidFill>
              <a:effectLst>
                <a:outerShdw blurRad="38100" dist="38100" dir="2700000" algn="tl">
                  <a:srgbClr val="000000">
                    <a:alpha val="43137"/>
                  </a:srgbClr>
                </a:outerShdw>
              </a:effectLst>
              <a:latin typeface="TH SarabunPSK" panose="020B0500040200020003" pitchFamily="34" charset="-34"/>
              <a:ea typeface="TH SarabunPSK" panose="020B0500040200020003" pitchFamily="34" charset="-34"/>
              <a:cs typeface="TH SarabunPSK" panose="020B0500040200020003" pitchFamily="34" charset="-34"/>
            </a:endParaRPr>
          </a:p>
        </p:txBody>
      </p:sp>
      <p:sp>
        <p:nvSpPr>
          <p:cNvPr id="5" name="TextBox 4">
            <a:extLst>
              <a:ext uri="{FF2B5EF4-FFF2-40B4-BE49-F238E27FC236}">
                <a16:creationId xmlns:a16="http://schemas.microsoft.com/office/drawing/2014/main" id="{4C5981B2-5A6D-47E1-BD45-E5446F9DF03A}"/>
              </a:ext>
            </a:extLst>
          </p:cNvPr>
          <p:cNvSpPr txBox="1"/>
          <p:nvPr/>
        </p:nvSpPr>
        <p:spPr>
          <a:xfrm>
            <a:off x="977867" y="2003039"/>
            <a:ext cx="16103309" cy="2726900"/>
          </a:xfrm>
          <a:prstGeom prst="rect">
            <a:avLst/>
          </a:prstGeom>
          <a:noFill/>
        </p:spPr>
        <p:txBody>
          <a:bodyPr wrap="square">
            <a:spAutoFit/>
          </a:bodyPr>
          <a:lstStyle/>
          <a:p>
            <a:pPr marL="457200" marR="0" indent="0">
              <a:lnSpc>
                <a:spcPct val="107000"/>
              </a:lnSpc>
              <a:spcBef>
                <a:spcPts val="0"/>
              </a:spcBef>
              <a:spcAft>
                <a:spcPts val="0"/>
              </a:spcAft>
            </a:pPr>
            <a:r>
              <a:rPr lang="th-TH" sz="4000"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rPr>
              <a:t>จากการที่ได้มาปฏิบัติงานสหกิจศึกษาที่แผนก</a:t>
            </a:r>
            <a:r>
              <a:rPr lang="en-US" sz="4000" dirty="0">
                <a:solidFill>
                  <a:srgbClr val="000000"/>
                </a:solidFill>
                <a:latin typeface="TH SarabunPSK" panose="020B0500040200020003" pitchFamily="34" charset="-34"/>
                <a:ea typeface="TH SarabunPSK" panose="020B0500040200020003" pitchFamily="34" charset="-34"/>
                <a:cs typeface="TH SarabunPSK" panose="020B0500040200020003" pitchFamily="34" charset="-34"/>
              </a:rPr>
              <a:t> </a:t>
            </a:r>
            <a:r>
              <a:rPr lang="en-US" sz="4000"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rPr>
              <a:t>New technology and System development </a:t>
            </a:r>
            <a:r>
              <a:rPr lang="th-TH" sz="4000"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rPr>
              <a:t>ของ บริษัท โซนี่เทคโนโลยี (ประเทศไทย) จำกัด เป็นระยะเวลา 16 สัปดาห์นั้น นอกจากจะได้นำความรู้ที่ได้เรียนมาประยุกต์ใช้โดยการปฏิบัติงานจริงแล้วยังได้รับความรู้ใหม่ ๆ เพิ่มเติมอีกมากมาย ซึ่งเป็นประสบการณ์ที่ดีที่จะนำไปปรับใช้ในการทำงานจริงในอนาคตต่อไป</a:t>
            </a:r>
            <a:endParaRPr lang="en-US" sz="4000"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endParaRPr>
          </a:p>
        </p:txBody>
      </p:sp>
    </p:spTree>
    <p:extLst>
      <p:ext uri="{BB962C8B-B14F-4D97-AF65-F5344CB8AC3E}">
        <p14:creationId xmlns:p14="http://schemas.microsoft.com/office/powerpoint/2010/main" val="1182268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ADBCD6-C10E-4EA7-86DD-18125016DB16}"/>
              </a:ext>
            </a:extLst>
          </p:cNvPr>
          <p:cNvSpPr txBox="1"/>
          <p:nvPr/>
        </p:nvSpPr>
        <p:spPr>
          <a:xfrm>
            <a:off x="4572000" y="4964850"/>
            <a:ext cx="9144000" cy="369332"/>
          </a:xfrm>
          <a:prstGeom prst="rect">
            <a:avLst/>
          </a:prstGeom>
          <a:noFill/>
        </p:spPr>
        <p:txBody>
          <a:bodyPr wrap="square">
            <a:spAutoFit/>
          </a:bodyPr>
          <a:lstStyle/>
          <a:p>
            <a:endParaRPr lang="en-US" dirty="0"/>
          </a:p>
        </p:txBody>
      </p:sp>
      <p:pic>
        <p:nvPicPr>
          <p:cNvPr id="1026" name="Picture 2" descr="Sony Technology (Thailand) Co., Ltd. งาน หางาน สมัครงาน - JobThai">
            <a:extLst>
              <a:ext uri="{FF2B5EF4-FFF2-40B4-BE49-F238E27FC236}">
                <a16:creationId xmlns:a16="http://schemas.microsoft.com/office/drawing/2014/main" id="{2E85B9CF-313D-47A1-B14F-C201183955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0380" y="2423403"/>
            <a:ext cx="5082894" cy="508289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9AA42B1-37F5-4AE9-8AA4-7BEF40DF6FEC}"/>
              </a:ext>
            </a:extLst>
          </p:cNvPr>
          <p:cNvSpPr txBox="1"/>
          <p:nvPr/>
        </p:nvSpPr>
        <p:spPr>
          <a:xfrm>
            <a:off x="-207878" y="1616893"/>
            <a:ext cx="10878258" cy="7053213"/>
          </a:xfrm>
          <a:prstGeom prst="rect">
            <a:avLst/>
          </a:prstGeom>
        </p:spPr>
        <p:txBody>
          <a:bodyPr wrap="square" lIns="0" tIns="0" rIns="0" bIns="0" rtlCol="0" anchor="t">
            <a:spAutoFit/>
          </a:bodyPr>
          <a:lstStyle/>
          <a:p>
            <a:pPr algn="ctr">
              <a:lnSpc>
                <a:spcPts val="11000"/>
              </a:lnSpc>
            </a:pPr>
            <a:r>
              <a:rPr lang="en-US" sz="10000" b="1" spc="299" dirty="0">
                <a:latin typeface="Calibri" panose="020F0502020204030204" charset="0"/>
                <a:cs typeface="Calibri" panose="020F0502020204030204" charset="0"/>
              </a:rPr>
              <a:t>Sony </a:t>
            </a:r>
          </a:p>
          <a:p>
            <a:pPr algn="ctr">
              <a:lnSpc>
                <a:spcPts val="11000"/>
              </a:lnSpc>
            </a:pPr>
            <a:r>
              <a:rPr lang="en-US" sz="10000" b="1" spc="299" dirty="0">
                <a:latin typeface="Calibri" panose="020F0502020204030204" charset="0"/>
                <a:cs typeface="Calibri" panose="020F0502020204030204" charset="0"/>
              </a:rPr>
              <a:t>Technology (Thailand) </a:t>
            </a:r>
          </a:p>
          <a:p>
            <a:pPr algn="ctr">
              <a:lnSpc>
                <a:spcPts val="11000"/>
              </a:lnSpc>
            </a:pPr>
            <a:r>
              <a:rPr lang="en-US" sz="10000" b="1" spc="299" dirty="0">
                <a:latin typeface="Calibri" panose="020F0502020204030204" charset="0"/>
                <a:cs typeface="Calibri" panose="020F0502020204030204" charset="0"/>
              </a:rPr>
              <a:t>Co., Ltd.</a:t>
            </a:r>
          </a:p>
          <a:p>
            <a:pPr algn="ctr">
              <a:lnSpc>
                <a:spcPts val="11000"/>
              </a:lnSpc>
            </a:pPr>
            <a:r>
              <a:rPr lang="en-US" sz="10000" b="1" spc="299" dirty="0">
                <a:latin typeface="Calibri" panose="020F0502020204030204" charset="0"/>
                <a:cs typeface="Calibri" panose="020F0502020204030204" charset="0"/>
              </a:rPr>
              <a:t>STTB</a:t>
            </a:r>
            <a:endParaRPr lang="en-US" sz="5800" b="1" spc="174" dirty="0">
              <a:latin typeface="Calibri" panose="020F0502020204030204" charset="0"/>
              <a:cs typeface="Calibri" panose="020F0502020204030204" charset="0"/>
            </a:endParaRPr>
          </a:p>
        </p:txBody>
      </p:sp>
      <p:cxnSp>
        <p:nvCxnSpPr>
          <p:cNvPr id="6" name="Straight Connector 5">
            <a:extLst>
              <a:ext uri="{FF2B5EF4-FFF2-40B4-BE49-F238E27FC236}">
                <a16:creationId xmlns:a16="http://schemas.microsoft.com/office/drawing/2014/main" id="{97C03E1D-08B8-42EB-AFFB-03FA3D871A28}"/>
              </a:ext>
            </a:extLst>
          </p:cNvPr>
          <p:cNvCxnSpPr>
            <a:cxnSpLocks/>
          </p:cNvCxnSpPr>
          <p:nvPr/>
        </p:nvCxnSpPr>
        <p:spPr>
          <a:xfrm>
            <a:off x="10059828" y="1480188"/>
            <a:ext cx="0" cy="718991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589984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21173A-3DE1-4A59-8859-B41E37838407}"/>
              </a:ext>
            </a:extLst>
          </p:cNvPr>
          <p:cNvSpPr txBox="1"/>
          <p:nvPr/>
        </p:nvSpPr>
        <p:spPr>
          <a:xfrm>
            <a:off x="1206824" y="945955"/>
            <a:ext cx="9144000" cy="1080296"/>
          </a:xfrm>
          <a:prstGeom prst="rect">
            <a:avLst/>
          </a:prstGeom>
          <a:noFill/>
        </p:spPr>
        <p:txBody>
          <a:bodyPr wrap="square">
            <a:spAutoFit/>
          </a:bodyPr>
          <a:lstStyle/>
          <a:p>
            <a:pPr marL="0" marR="0" indent="0">
              <a:lnSpc>
                <a:spcPct val="107000"/>
              </a:lnSpc>
              <a:spcBef>
                <a:spcPts val="0"/>
              </a:spcBef>
              <a:spcAft>
                <a:spcPts val="0"/>
              </a:spcAft>
            </a:pPr>
            <a:r>
              <a:rPr lang="th-TH" sz="6000" b="1" dirty="0">
                <a:solidFill>
                  <a:srgbClr val="000000"/>
                </a:solidFill>
                <a:effectLst>
                  <a:outerShdw blurRad="38100" dist="38100" dir="2700000" algn="tl">
                    <a:srgbClr val="000000">
                      <a:alpha val="43137"/>
                    </a:srgbClr>
                  </a:outerShdw>
                </a:effectLst>
                <a:latin typeface="TH SarabunPSK" panose="020B0500040200020003" pitchFamily="34" charset="-34"/>
                <a:ea typeface="TH SarabunPSK" panose="020B0500040200020003" pitchFamily="34" charset="-34"/>
                <a:cs typeface="TH SarabunPSK" panose="020B0500040200020003" pitchFamily="34" charset="-34"/>
              </a:rPr>
              <a:t>สรุปผล และข้อเสนอแนะ</a:t>
            </a:r>
            <a:endParaRPr lang="en-US" sz="6000" dirty="0">
              <a:solidFill>
                <a:srgbClr val="000000"/>
              </a:solidFill>
              <a:effectLst>
                <a:outerShdw blurRad="38100" dist="38100" dir="2700000" algn="tl">
                  <a:srgbClr val="000000">
                    <a:alpha val="43137"/>
                  </a:srgbClr>
                </a:outerShdw>
              </a:effectLst>
              <a:latin typeface="TH SarabunPSK" panose="020B0500040200020003" pitchFamily="34" charset="-34"/>
              <a:ea typeface="TH SarabunPSK" panose="020B0500040200020003" pitchFamily="34" charset="-34"/>
              <a:cs typeface="TH SarabunPSK" panose="020B0500040200020003" pitchFamily="34" charset="-34"/>
            </a:endParaRPr>
          </a:p>
        </p:txBody>
      </p:sp>
      <p:sp>
        <p:nvSpPr>
          <p:cNvPr id="5" name="TextBox 4">
            <a:extLst>
              <a:ext uri="{FF2B5EF4-FFF2-40B4-BE49-F238E27FC236}">
                <a16:creationId xmlns:a16="http://schemas.microsoft.com/office/drawing/2014/main" id="{4C5981B2-5A6D-47E1-BD45-E5446F9DF03A}"/>
              </a:ext>
            </a:extLst>
          </p:cNvPr>
          <p:cNvSpPr txBox="1"/>
          <p:nvPr/>
        </p:nvSpPr>
        <p:spPr>
          <a:xfrm>
            <a:off x="977867" y="2003039"/>
            <a:ext cx="16103309" cy="4044184"/>
          </a:xfrm>
          <a:prstGeom prst="rect">
            <a:avLst/>
          </a:prstGeom>
          <a:noFill/>
        </p:spPr>
        <p:txBody>
          <a:bodyPr wrap="square">
            <a:spAutoFit/>
          </a:bodyPr>
          <a:lstStyle/>
          <a:p>
            <a:pPr marL="457200" marR="0" indent="0">
              <a:lnSpc>
                <a:spcPct val="107000"/>
              </a:lnSpc>
              <a:spcBef>
                <a:spcPts val="0"/>
              </a:spcBef>
              <a:spcAft>
                <a:spcPts val="0"/>
              </a:spcAft>
            </a:pPr>
            <a:r>
              <a:rPr lang="th-TH" sz="4000" b="1"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rPr>
              <a:t>1.	ปัญหาและอุปสรรคที่ส่งกระทบต่อการดำเนินงาน </a:t>
            </a:r>
          </a:p>
          <a:p>
            <a:pPr marL="457200" marR="0" indent="0">
              <a:lnSpc>
                <a:spcPct val="107000"/>
              </a:lnSpc>
              <a:spcBef>
                <a:spcPts val="0"/>
              </a:spcBef>
              <a:spcAft>
                <a:spcPts val="0"/>
              </a:spcAft>
            </a:pPr>
            <a:r>
              <a:rPr lang="th-TH" sz="4000"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rPr>
              <a:t>- ปัญหาใน</a:t>
            </a:r>
            <a:r>
              <a:rPr lang="th-TH" sz="4000" b="1"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rPr>
              <a:t>การปรับตัวในการทำงาน </a:t>
            </a:r>
            <a:r>
              <a:rPr lang="th-TH" sz="4000"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rPr>
              <a:t>เนื่องจากเป็นการมาสหกิจศึกษาครั้งแรก </a:t>
            </a:r>
          </a:p>
          <a:p>
            <a:pPr marL="457200" marR="0" indent="0">
              <a:lnSpc>
                <a:spcPct val="107000"/>
              </a:lnSpc>
              <a:spcBef>
                <a:spcPts val="0"/>
              </a:spcBef>
              <a:spcAft>
                <a:spcPts val="0"/>
              </a:spcAft>
            </a:pPr>
            <a:r>
              <a:rPr lang="th-TH" sz="4000"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rPr>
              <a:t>- ปัญหาด้านการเรียนรู้งาน เนื่องจากในช่วงแรกได้รับมอบหมายงานในเนื้อหาที่ไม่เคยได้ศึกษามาก่อน </a:t>
            </a:r>
            <a:r>
              <a:rPr lang="th-TH" sz="4000" b="1"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rPr>
              <a:t>ซึ่งทำให้ไม่ คุ้นเคยกับภาษาที่ใช้ </a:t>
            </a:r>
          </a:p>
          <a:p>
            <a:pPr marL="457200" marR="0" indent="0">
              <a:lnSpc>
                <a:spcPct val="107000"/>
              </a:lnSpc>
              <a:spcBef>
                <a:spcPts val="0"/>
              </a:spcBef>
              <a:spcAft>
                <a:spcPts val="0"/>
              </a:spcAft>
            </a:pPr>
            <a:r>
              <a:rPr lang="th-TH" sz="4000"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rPr>
              <a:t>- ปัญหาด้านสุขภาพ เนื่องกระทบ</a:t>
            </a:r>
            <a:r>
              <a:rPr lang="th-TH" sz="4000" b="1"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rPr>
              <a:t>จากการแผ่ระบาดของ </a:t>
            </a:r>
            <a:r>
              <a:rPr lang="en-US" sz="4000" b="1"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rPr>
              <a:t>COVID - 19</a:t>
            </a:r>
          </a:p>
          <a:p>
            <a:pPr marL="457200" marR="0" indent="0">
              <a:lnSpc>
                <a:spcPct val="107000"/>
              </a:lnSpc>
              <a:spcBef>
                <a:spcPts val="0"/>
              </a:spcBef>
              <a:spcAft>
                <a:spcPts val="0"/>
              </a:spcAft>
            </a:pPr>
            <a:endParaRPr lang="th-TH" sz="4000"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endParaRPr>
          </a:p>
        </p:txBody>
      </p:sp>
    </p:spTree>
    <p:extLst>
      <p:ext uri="{BB962C8B-B14F-4D97-AF65-F5344CB8AC3E}">
        <p14:creationId xmlns:p14="http://schemas.microsoft.com/office/powerpoint/2010/main" val="861633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21173A-3DE1-4A59-8859-B41E37838407}"/>
              </a:ext>
            </a:extLst>
          </p:cNvPr>
          <p:cNvSpPr txBox="1"/>
          <p:nvPr/>
        </p:nvSpPr>
        <p:spPr>
          <a:xfrm>
            <a:off x="1206824" y="945955"/>
            <a:ext cx="9144000" cy="1080296"/>
          </a:xfrm>
          <a:prstGeom prst="rect">
            <a:avLst/>
          </a:prstGeom>
          <a:noFill/>
        </p:spPr>
        <p:txBody>
          <a:bodyPr wrap="square">
            <a:spAutoFit/>
          </a:bodyPr>
          <a:lstStyle/>
          <a:p>
            <a:pPr marL="0" marR="0" indent="0">
              <a:lnSpc>
                <a:spcPct val="107000"/>
              </a:lnSpc>
              <a:spcBef>
                <a:spcPts val="0"/>
              </a:spcBef>
              <a:spcAft>
                <a:spcPts val="0"/>
              </a:spcAft>
            </a:pPr>
            <a:r>
              <a:rPr lang="th-TH" sz="6000" b="1" dirty="0">
                <a:solidFill>
                  <a:srgbClr val="000000"/>
                </a:solidFill>
                <a:effectLst>
                  <a:outerShdw blurRad="38100" dist="38100" dir="2700000" algn="tl">
                    <a:srgbClr val="000000">
                      <a:alpha val="43137"/>
                    </a:srgbClr>
                  </a:outerShdw>
                </a:effectLst>
                <a:latin typeface="TH SarabunPSK" panose="020B0500040200020003" pitchFamily="34" charset="-34"/>
                <a:ea typeface="TH SarabunPSK" panose="020B0500040200020003" pitchFamily="34" charset="-34"/>
                <a:cs typeface="TH SarabunPSK" panose="020B0500040200020003" pitchFamily="34" charset="-34"/>
              </a:rPr>
              <a:t>สรุปผล และข้อเสนอแนะ</a:t>
            </a:r>
            <a:endParaRPr lang="en-US" sz="6000" dirty="0">
              <a:solidFill>
                <a:srgbClr val="000000"/>
              </a:solidFill>
              <a:effectLst>
                <a:outerShdw blurRad="38100" dist="38100" dir="2700000" algn="tl">
                  <a:srgbClr val="000000">
                    <a:alpha val="43137"/>
                  </a:srgbClr>
                </a:outerShdw>
              </a:effectLst>
              <a:latin typeface="TH SarabunPSK" panose="020B0500040200020003" pitchFamily="34" charset="-34"/>
              <a:ea typeface="TH SarabunPSK" panose="020B0500040200020003" pitchFamily="34" charset="-34"/>
              <a:cs typeface="TH SarabunPSK" panose="020B0500040200020003" pitchFamily="34" charset="-34"/>
            </a:endParaRPr>
          </a:p>
        </p:txBody>
      </p:sp>
      <p:sp>
        <p:nvSpPr>
          <p:cNvPr id="5" name="TextBox 4">
            <a:extLst>
              <a:ext uri="{FF2B5EF4-FFF2-40B4-BE49-F238E27FC236}">
                <a16:creationId xmlns:a16="http://schemas.microsoft.com/office/drawing/2014/main" id="{4C5981B2-5A6D-47E1-BD45-E5446F9DF03A}"/>
              </a:ext>
            </a:extLst>
          </p:cNvPr>
          <p:cNvSpPr txBox="1"/>
          <p:nvPr/>
        </p:nvSpPr>
        <p:spPr>
          <a:xfrm>
            <a:off x="977867" y="2003039"/>
            <a:ext cx="16103309" cy="4702826"/>
          </a:xfrm>
          <a:prstGeom prst="rect">
            <a:avLst/>
          </a:prstGeom>
          <a:noFill/>
        </p:spPr>
        <p:txBody>
          <a:bodyPr wrap="square">
            <a:spAutoFit/>
          </a:bodyPr>
          <a:lstStyle/>
          <a:p>
            <a:pPr marL="457200" marR="0" indent="0">
              <a:lnSpc>
                <a:spcPct val="107000"/>
              </a:lnSpc>
              <a:spcBef>
                <a:spcPts val="0"/>
              </a:spcBef>
              <a:spcAft>
                <a:spcPts val="0"/>
              </a:spcAft>
            </a:pPr>
            <a:r>
              <a:rPr lang="en-US" sz="4000" b="1"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rPr>
              <a:t>2.	</a:t>
            </a:r>
            <a:r>
              <a:rPr lang="th-TH" sz="4000" b="1"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rPr>
              <a:t>ข้อเสนอแนะ </a:t>
            </a:r>
          </a:p>
          <a:p>
            <a:pPr marL="457200" marR="0" indent="0">
              <a:lnSpc>
                <a:spcPct val="107000"/>
              </a:lnSpc>
              <a:spcBef>
                <a:spcPts val="0"/>
              </a:spcBef>
              <a:spcAft>
                <a:spcPts val="0"/>
              </a:spcAft>
            </a:pPr>
            <a:r>
              <a:rPr lang="th-TH" sz="4000"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rPr>
              <a:t>- นักศึกษาควรมีความกล้าแสดงออกในการสื่อสาร และสอบถามความต้องการหรือหากมีข้อสงสัยควรปรึกษาพนักงาน ที่ปรึกษาทันที เพื่อให้งานที่ได้รับมอบหมายออกมาดีและรวดเร็ว </a:t>
            </a:r>
          </a:p>
          <a:p>
            <a:pPr marL="457200" marR="0" indent="0">
              <a:lnSpc>
                <a:spcPct val="107000"/>
              </a:lnSpc>
              <a:spcBef>
                <a:spcPts val="0"/>
              </a:spcBef>
              <a:spcAft>
                <a:spcPts val="0"/>
              </a:spcAft>
            </a:pPr>
            <a:r>
              <a:rPr lang="th-TH" sz="4000"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rPr>
              <a:t>- นักศึกษาควรศึกษาหาความรู้เพิ่มเติมอย่างสม่ำเสมอ เพื่อให้สามารถทำงานได้อย่างรวดเร็วและมีประสิทธิภาพมากยิ่งขึ้น </a:t>
            </a:r>
          </a:p>
          <a:p>
            <a:pPr marL="457200" marR="0" indent="0">
              <a:lnSpc>
                <a:spcPct val="107000"/>
              </a:lnSpc>
              <a:spcBef>
                <a:spcPts val="0"/>
              </a:spcBef>
              <a:spcAft>
                <a:spcPts val="0"/>
              </a:spcAft>
            </a:pPr>
            <a:r>
              <a:rPr lang="th-TH" sz="4000"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rPr>
              <a:t>- นักศึกษาควรวางแผนการทำงาน เพื่อให้งานเสร็จตามเวลาที่กำหนดไว้ </a:t>
            </a:r>
          </a:p>
          <a:p>
            <a:pPr marL="457200" marR="0" indent="0">
              <a:lnSpc>
                <a:spcPct val="107000"/>
              </a:lnSpc>
              <a:spcBef>
                <a:spcPts val="0"/>
              </a:spcBef>
              <a:spcAft>
                <a:spcPts val="0"/>
              </a:spcAft>
            </a:pPr>
            <a:r>
              <a:rPr lang="th-TH" sz="4000"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rPr>
              <a:t>- นักศึกษาควรวางแผนในการทำงานให้รอบคอบ</a:t>
            </a:r>
          </a:p>
        </p:txBody>
      </p:sp>
    </p:spTree>
    <p:extLst>
      <p:ext uri="{BB962C8B-B14F-4D97-AF65-F5344CB8AC3E}">
        <p14:creationId xmlns:p14="http://schemas.microsoft.com/office/powerpoint/2010/main" val="2178029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672465" y="5448935"/>
            <a:ext cx="10311765" cy="3046730"/>
          </a:xfrm>
          <a:prstGeom prst="rect">
            <a:avLst/>
          </a:prstGeom>
        </p:spPr>
        <p:txBody>
          <a:bodyPr lIns="0" tIns="0" rIns="0" bIns="0" rtlCol="0" anchor="t">
            <a:spAutoFit/>
          </a:bodyPr>
          <a:lstStyle/>
          <a:p>
            <a:pPr>
              <a:lnSpc>
                <a:spcPts val="11000"/>
              </a:lnSpc>
            </a:pPr>
            <a:r>
              <a:rPr lang="en-US" sz="10000" b="1" spc="299" dirty="0">
                <a:solidFill>
                  <a:srgbClr val="000000"/>
                </a:solidFill>
                <a:latin typeface="Calibri" panose="020F0502020204030204" charset="0"/>
                <a:cs typeface="Calibri" panose="020F0502020204030204" charset="0"/>
              </a:rPr>
              <a:t>BACC</a:t>
            </a:r>
          </a:p>
          <a:p>
            <a:pPr marL="0" lvl="0" indent="0">
              <a:lnSpc>
                <a:spcPts val="6380"/>
              </a:lnSpc>
            </a:pPr>
            <a:r>
              <a:rPr lang="en-US" sz="5800" b="1" spc="174" dirty="0">
                <a:solidFill>
                  <a:srgbClr val="000000"/>
                </a:solidFill>
                <a:latin typeface="Calibri" panose="020F0502020204030204" charset="0"/>
                <a:cs typeface="Calibri" panose="020F0502020204030204" charset="0"/>
              </a:rPr>
              <a:t>STT</a:t>
            </a:r>
            <a:r>
              <a:rPr lang="en-US" sz="5800" b="1" spc="174" dirty="0">
                <a:solidFill>
                  <a:srgbClr val="FF0000"/>
                </a:solidFill>
                <a:latin typeface="Calibri" panose="020F0502020204030204" charset="0"/>
                <a:cs typeface="Calibri" panose="020F0502020204030204" charset="0"/>
              </a:rPr>
              <a:t>B</a:t>
            </a:r>
            <a:r>
              <a:rPr lang="en-US" sz="6000" b="1" spc="174" dirty="0">
                <a:solidFill>
                  <a:schemeClr val="tx1"/>
                </a:solidFill>
                <a:latin typeface="Calibri" panose="020F0502020204030204" charset="0"/>
                <a:cs typeface="Calibri" panose="020F0502020204030204" charset="0"/>
              </a:rPr>
              <a:t>-</a:t>
            </a:r>
            <a:r>
              <a:rPr lang="en-US" sz="5800" b="1" spc="174" dirty="0">
                <a:solidFill>
                  <a:srgbClr val="FF0000"/>
                </a:solidFill>
                <a:latin typeface="Calibri" panose="020F0502020204030204" charset="0"/>
                <a:cs typeface="Calibri" panose="020F0502020204030204" charset="0"/>
              </a:rPr>
              <a:t>A</a:t>
            </a:r>
            <a:r>
              <a:rPr lang="en-US" sz="5800" b="1" spc="174" dirty="0">
                <a:solidFill>
                  <a:srgbClr val="000000"/>
                </a:solidFill>
                <a:latin typeface="Calibri" panose="020F0502020204030204" charset="0"/>
                <a:cs typeface="Calibri" panose="020F0502020204030204" charset="0"/>
              </a:rPr>
              <a:t>UTO </a:t>
            </a:r>
            <a:r>
              <a:rPr lang="en-US" sz="5800" b="1" spc="174" dirty="0">
                <a:solidFill>
                  <a:srgbClr val="FF0000"/>
                </a:solidFill>
                <a:latin typeface="Calibri" panose="020F0502020204030204" charset="0"/>
                <a:cs typeface="Calibri" panose="020F0502020204030204" charset="0"/>
              </a:rPr>
              <a:t>C</a:t>
            </a:r>
            <a:r>
              <a:rPr lang="en-US" sz="5800" b="1" spc="174" dirty="0">
                <a:solidFill>
                  <a:srgbClr val="000000"/>
                </a:solidFill>
                <a:latin typeface="Calibri" panose="020F0502020204030204" charset="0"/>
                <a:cs typeface="Calibri" panose="020F0502020204030204" charset="0"/>
              </a:rPr>
              <a:t>OSMETIC </a:t>
            </a:r>
            <a:r>
              <a:rPr lang="en-US" sz="5800" b="1" spc="174" dirty="0">
                <a:solidFill>
                  <a:srgbClr val="FF0000"/>
                </a:solidFill>
                <a:latin typeface="Calibri" panose="020F0502020204030204" charset="0"/>
                <a:cs typeface="Calibri" panose="020F0502020204030204" charset="0"/>
              </a:rPr>
              <a:t>C</a:t>
            </a:r>
            <a:r>
              <a:rPr lang="en-US" sz="5800" b="1" spc="174" dirty="0">
                <a:solidFill>
                  <a:srgbClr val="000000"/>
                </a:solidFill>
                <a:latin typeface="Calibri" panose="020F0502020204030204" charset="0"/>
                <a:cs typeface="Calibri" panose="020F0502020204030204" charset="0"/>
              </a:rPr>
              <a:t>HECK</a:t>
            </a:r>
          </a:p>
          <a:p>
            <a:pPr marL="0" lvl="0" indent="0">
              <a:lnSpc>
                <a:spcPts val="6380"/>
              </a:lnSpc>
            </a:pPr>
            <a:r>
              <a:rPr lang="en-US" sz="5800" b="1" spc="174" dirty="0">
                <a:solidFill>
                  <a:srgbClr val="000000"/>
                </a:solidFill>
                <a:latin typeface="Calibri" panose="020F0502020204030204" charset="0"/>
                <a:cs typeface="Calibri" panose="020F0502020204030204" charset="0"/>
              </a:rPr>
              <a:t>STTB SMART TEAM</a:t>
            </a:r>
          </a:p>
        </p:txBody>
      </p:sp>
      <p:pic>
        <p:nvPicPr>
          <p:cNvPr id="9" name="Picture 8"/>
          <p:cNvPicPr>
            <a:picLocks noChangeAspect="1"/>
          </p:cNvPicPr>
          <p:nvPr/>
        </p:nvPicPr>
        <p:blipFill>
          <a:blip r:embed="rId2" cstate="email"/>
          <a:srcRect/>
          <a:stretch>
            <a:fillRect/>
          </a:stretch>
        </p:blipFill>
        <p:spPr>
          <a:xfrm>
            <a:off x="11280775" y="487680"/>
            <a:ext cx="5556250" cy="849503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Graphic 41" descr="Camera"/>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6306" y="1814527"/>
            <a:ext cx="1627642" cy="1627642"/>
          </a:xfrm>
          <a:prstGeom prst="rect">
            <a:avLst/>
          </a:prstGeom>
        </p:spPr>
      </p:pic>
      <p:sp>
        <p:nvSpPr>
          <p:cNvPr id="43" name="TextBox 42"/>
          <p:cNvSpPr txBox="1"/>
          <p:nvPr/>
        </p:nvSpPr>
        <p:spPr>
          <a:xfrm>
            <a:off x="2313305" y="2243455"/>
            <a:ext cx="1551305" cy="829945"/>
          </a:xfrm>
          <a:prstGeom prst="rect">
            <a:avLst/>
          </a:prstGeom>
          <a:noFill/>
        </p:spPr>
        <p:txBody>
          <a:bodyPr wrap="square" rtlCol="0">
            <a:spAutoFit/>
          </a:bodyPr>
          <a:lstStyle/>
          <a:p>
            <a:pPr algn="ctr" defTabSz="1088390"/>
            <a:r>
              <a:rPr kumimoji="1" lang="en-US" sz="2400" b="1" dirty="0">
                <a:solidFill>
                  <a:prstClr val="black"/>
                </a:solidFill>
                <a:latin typeface="Fira Sans Medium" panose="020B0603050000020004" charset="0"/>
                <a:ea typeface="SST Japanese Pro Regular"/>
                <a:cs typeface="Fira Sans Medium" panose="020B0603050000020004" charset="0"/>
              </a:rPr>
              <a:t>Image &amp; Lighting</a:t>
            </a:r>
          </a:p>
        </p:txBody>
      </p:sp>
      <p:sp>
        <p:nvSpPr>
          <p:cNvPr id="45" name="TextBox 44"/>
          <p:cNvSpPr txBox="1"/>
          <p:nvPr/>
        </p:nvSpPr>
        <p:spPr>
          <a:xfrm>
            <a:off x="3953980" y="2043836"/>
            <a:ext cx="737556" cy="1199080"/>
          </a:xfrm>
          <a:prstGeom prst="rect">
            <a:avLst/>
          </a:prstGeom>
          <a:noFill/>
        </p:spPr>
        <p:txBody>
          <a:bodyPr wrap="square" rtlCol="0">
            <a:spAutoFit/>
          </a:bodyPr>
          <a:lstStyle/>
          <a:p>
            <a:pPr defTabSz="1088390"/>
            <a:r>
              <a:rPr kumimoji="1" lang="en-US" sz="7195" b="1" dirty="0">
                <a:solidFill>
                  <a:prstClr val="black"/>
                </a:solidFill>
                <a:latin typeface="Arial" panose="020B0604020202020204" pitchFamily="34" charset="0"/>
                <a:ea typeface="SST Japanese Pro Regular"/>
                <a:cs typeface="Arial" panose="020B0604020202020204" pitchFamily="34" charset="0"/>
              </a:rPr>
              <a:t>+</a:t>
            </a:r>
          </a:p>
        </p:txBody>
      </p:sp>
      <p:pic>
        <p:nvPicPr>
          <p:cNvPr id="52" name="Graphic 51" descr="Head with Gears"/>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65015" y="1709420"/>
            <a:ext cx="1638935" cy="1638935"/>
          </a:xfrm>
          <a:prstGeom prst="rect">
            <a:avLst/>
          </a:prstGeom>
        </p:spPr>
      </p:pic>
      <p:sp>
        <p:nvSpPr>
          <p:cNvPr id="2" name="TextBox 42"/>
          <p:cNvSpPr txBox="1"/>
          <p:nvPr/>
        </p:nvSpPr>
        <p:spPr>
          <a:xfrm>
            <a:off x="6243955" y="2243455"/>
            <a:ext cx="1551305" cy="829945"/>
          </a:xfrm>
          <a:prstGeom prst="rect">
            <a:avLst/>
          </a:prstGeom>
          <a:noFill/>
        </p:spPr>
        <p:txBody>
          <a:bodyPr wrap="square" rtlCol="0">
            <a:spAutoFit/>
          </a:bodyPr>
          <a:lstStyle/>
          <a:p>
            <a:pPr algn="ctr" defTabSz="1088390"/>
            <a:r>
              <a:rPr kumimoji="1" lang="en-US" sz="2400" b="1" dirty="0">
                <a:solidFill>
                  <a:prstClr val="black"/>
                </a:solidFill>
                <a:latin typeface="Fira Sans Medium" panose="020B0603050000020004" charset="0"/>
                <a:ea typeface="SST Japanese Pro Regular"/>
                <a:cs typeface="Fira Sans Medium" panose="020B0603050000020004" charset="0"/>
              </a:rPr>
              <a:t>Machine Learning</a:t>
            </a:r>
          </a:p>
        </p:txBody>
      </p:sp>
      <p:pic>
        <p:nvPicPr>
          <p:cNvPr id="50" name="Graphic 49" descr="Compute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160385" y="1581948"/>
            <a:ext cx="2012738" cy="2012738"/>
          </a:xfrm>
          <a:prstGeom prst="rect">
            <a:avLst/>
          </a:prstGeom>
        </p:spPr>
      </p:pic>
      <p:sp>
        <p:nvSpPr>
          <p:cNvPr id="3" name="TextBox 42"/>
          <p:cNvSpPr txBox="1"/>
          <p:nvPr/>
        </p:nvSpPr>
        <p:spPr>
          <a:xfrm>
            <a:off x="15452090" y="2177415"/>
            <a:ext cx="1955165" cy="829945"/>
          </a:xfrm>
          <a:prstGeom prst="rect">
            <a:avLst/>
          </a:prstGeom>
          <a:noFill/>
        </p:spPr>
        <p:txBody>
          <a:bodyPr wrap="square" rtlCol="0">
            <a:spAutoFit/>
          </a:bodyPr>
          <a:lstStyle/>
          <a:p>
            <a:pPr algn="ctr" defTabSz="1088390"/>
            <a:r>
              <a:rPr kumimoji="1" lang="en-US" sz="2400" b="1" dirty="0">
                <a:solidFill>
                  <a:prstClr val="black"/>
                </a:solidFill>
                <a:latin typeface="Fira Sans Medium" panose="020B0603050000020004" charset="0"/>
                <a:ea typeface="SST Japanese Pro Regular"/>
                <a:cs typeface="Fira Sans Medium" panose="020B0603050000020004" charset="0"/>
              </a:rPr>
              <a:t>Cosmetic Check/BACC</a:t>
            </a:r>
          </a:p>
        </p:txBody>
      </p:sp>
      <p:pic>
        <p:nvPicPr>
          <p:cNvPr id="51" name="Picture 2"/>
          <p:cNvPicPr>
            <a:picLocks noChangeAspect="1"/>
          </p:cNvPicPr>
          <p:nvPr/>
        </p:nvPicPr>
        <p:blipFill>
          <a:blip r:embed="rId8" cstate="screen"/>
          <a:srcRect/>
          <a:stretch>
            <a:fillRect/>
          </a:stretch>
        </p:blipFill>
        <p:spPr>
          <a:xfrm>
            <a:off x="901700" y="4991100"/>
            <a:ext cx="2384425" cy="2132330"/>
          </a:xfrm>
          <a:prstGeom prst="rect">
            <a:avLst/>
          </a:prstGeom>
        </p:spPr>
      </p:pic>
      <p:cxnSp>
        <p:nvCxnSpPr>
          <p:cNvPr id="4" name="Straight Arrow Connector 3"/>
          <p:cNvCxnSpPr/>
          <p:nvPr/>
        </p:nvCxnSpPr>
        <p:spPr>
          <a:xfrm flipV="1">
            <a:off x="8152130" y="2653665"/>
            <a:ext cx="4494530" cy="24130"/>
          </a:xfrm>
          <a:prstGeom prst="straightConnector1">
            <a:avLst/>
          </a:prstGeom>
          <a:ln w="920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9"/>
          <a:srcRect l="15502" t="37480" r="61127" b="32005"/>
          <a:stretch>
            <a:fillRect/>
          </a:stretch>
        </p:blipFill>
        <p:spPr>
          <a:xfrm>
            <a:off x="3877945" y="4609465"/>
            <a:ext cx="8618220" cy="4001135"/>
          </a:xfrm>
          <a:prstGeom prst="rect">
            <a:avLst/>
          </a:prstGeom>
        </p:spPr>
      </p:pic>
      <p:pic>
        <p:nvPicPr>
          <p:cNvPr id="12" name="Picture 11"/>
          <p:cNvPicPr>
            <a:picLocks noChangeAspect="1"/>
          </p:cNvPicPr>
          <p:nvPr/>
        </p:nvPicPr>
        <p:blipFill>
          <a:blip r:embed="rId10"/>
          <a:stretch>
            <a:fillRect/>
          </a:stretch>
        </p:blipFill>
        <p:spPr>
          <a:xfrm>
            <a:off x="13952220" y="7585710"/>
            <a:ext cx="2787015" cy="1509395"/>
          </a:xfrm>
          <a:prstGeom prst="rect">
            <a:avLst/>
          </a:prstGeom>
        </p:spPr>
      </p:pic>
      <p:pic>
        <p:nvPicPr>
          <p:cNvPr id="15" name="Picture 14"/>
          <p:cNvPicPr>
            <a:picLocks noChangeAspect="1"/>
          </p:cNvPicPr>
          <p:nvPr/>
        </p:nvPicPr>
        <p:blipFill>
          <a:blip r:embed="rId9"/>
          <a:srcRect l="23022" t="44662" r="73045" b="32635"/>
          <a:stretch>
            <a:fillRect/>
          </a:stretch>
        </p:blipFill>
        <p:spPr>
          <a:xfrm>
            <a:off x="14208760" y="3418205"/>
            <a:ext cx="803910" cy="1566545"/>
          </a:xfrm>
          <a:prstGeom prst="rect">
            <a:avLst/>
          </a:prstGeom>
        </p:spPr>
      </p:pic>
      <p:pic>
        <p:nvPicPr>
          <p:cNvPr id="17" name="Picture 16"/>
          <p:cNvPicPr>
            <a:picLocks noChangeAspect="1"/>
          </p:cNvPicPr>
          <p:nvPr/>
        </p:nvPicPr>
        <p:blipFill>
          <a:blip r:embed="rId9"/>
          <a:srcRect l="34406" t="52231" r="61663" b="39623"/>
          <a:stretch>
            <a:fillRect/>
          </a:stretch>
        </p:blipFill>
        <p:spPr>
          <a:xfrm>
            <a:off x="14486255" y="5781675"/>
            <a:ext cx="1449705" cy="1068070"/>
          </a:xfrm>
          <a:prstGeom prst="rect">
            <a:avLst/>
          </a:prstGeom>
        </p:spPr>
      </p:pic>
      <p:cxnSp>
        <p:nvCxnSpPr>
          <p:cNvPr id="18" name="Straight Arrow Connector 17"/>
          <p:cNvCxnSpPr/>
          <p:nvPr/>
        </p:nvCxnSpPr>
        <p:spPr>
          <a:xfrm>
            <a:off x="15159990" y="5067300"/>
            <a:ext cx="13335" cy="610235"/>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15232380" y="6860540"/>
            <a:ext cx="17145" cy="572770"/>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20" name="Picture 4"/>
          <p:cNvPicPr>
            <a:picLocks noChangeAspect="1"/>
          </p:cNvPicPr>
          <p:nvPr/>
        </p:nvPicPr>
        <p:blipFill>
          <a:blip r:embed="rId11"/>
          <a:srcRect/>
          <a:stretch>
            <a:fillRect/>
          </a:stretch>
        </p:blipFill>
        <p:spPr>
          <a:xfrm>
            <a:off x="15991205" y="1083310"/>
            <a:ext cx="705485" cy="732790"/>
          </a:xfrm>
          <a:prstGeom prst="rect">
            <a:avLst/>
          </a:prstGeom>
        </p:spPr>
      </p:pic>
      <p:pic>
        <p:nvPicPr>
          <p:cNvPr id="21" name="Picture 15"/>
          <p:cNvPicPr>
            <a:picLocks noChangeAspect="1"/>
          </p:cNvPicPr>
          <p:nvPr/>
        </p:nvPicPr>
        <p:blipFill>
          <a:blip r:embed="rId12"/>
          <a:srcRect/>
          <a:stretch>
            <a:fillRect/>
          </a:stretch>
        </p:blipFill>
        <p:spPr>
          <a:xfrm>
            <a:off x="14617065" y="1056640"/>
            <a:ext cx="786765" cy="786765"/>
          </a:xfrm>
          <a:prstGeom prst="rect">
            <a:avLst/>
          </a:prstGeom>
        </p:spPr>
      </p:pic>
      <p:pic>
        <p:nvPicPr>
          <p:cNvPr id="22" name="Picture 14"/>
          <p:cNvPicPr>
            <a:picLocks noChangeAspect="1"/>
          </p:cNvPicPr>
          <p:nvPr/>
        </p:nvPicPr>
        <p:blipFill>
          <a:blip r:embed="rId13"/>
          <a:srcRect/>
          <a:stretch>
            <a:fillRect/>
          </a:stretch>
        </p:blipFill>
        <p:spPr>
          <a:xfrm>
            <a:off x="13219430" y="1044575"/>
            <a:ext cx="810260" cy="810260"/>
          </a:xfrm>
          <a:prstGeom prst="rect">
            <a:avLst/>
          </a:prstGeom>
        </p:spPr>
      </p:pic>
      <p:cxnSp>
        <p:nvCxnSpPr>
          <p:cNvPr id="23" name="Straight Arrow Connector 22"/>
          <p:cNvCxnSpPr>
            <a:endCxn id="21" idx="1"/>
          </p:cNvCxnSpPr>
          <p:nvPr/>
        </p:nvCxnSpPr>
        <p:spPr>
          <a:xfrm flipV="1">
            <a:off x="14159230" y="1450340"/>
            <a:ext cx="457835" cy="16510"/>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15468600" y="1466215"/>
            <a:ext cx="457835" cy="16510"/>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106" name="Picture 105"/>
          <p:cNvPicPr/>
          <p:nvPr/>
        </p:nvPicPr>
        <p:blipFill>
          <a:blip r:embed="rId14"/>
          <a:stretch>
            <a:fillRect/>
          </a:stretch>
        </p:blipFill>
        <p:spPr>
          <a:xfrm>
            <a:off x="15097125" y="3532505"/>
            <a:ext cx="1565910" cy="1546225"/>
          </a:xfrm>
          <a:prstGeom prst="rect">
            <a:avLst/>
          </a:prstGeom>
          <a:noFill/>
          <a:ln w="9525">
            <a:noFill/>
          </a:ln>
        </p:spPr>
      </p:pic>
      <p:sp>
        <p:nvSpPr>
          <p:cNvPr id="26" name="Text Box 25"/>
          <p:cNvSpPr txBox="1"/>
          <p:nvPr/>
        </p:nvSpPr>
        <p:spPr>
          <a:xfrm>
            <a:off x="14257655" y="564515"/>
            <a:ext cx="1505585" cy="491490"/>
          </a:xfrm>
          <a:prstGeom prst="rect">
            <a:avLst/>
          </a:prstGeom>
          <a:noFill/>
        </p:spPr>
        <p:txBody>
          <a:bodyPr wrap="none" rtlCol="0" anchor="t">
            <a:spAutoFit/>
          </a:bodyPr>
          <a:lstStyle/>
          <a:p>
            <a:pPr marL="0" lvl="0" indent="0">
              <a:lnSpc>
                <a:spcPts val="3120"/>
              </a:lnSpc>
              <a:spcBef>
                <a:spcPct val="0"/>
              </a:spcBef>
            </a:pPr>
            <a:r>
              <a:rPr lang="en-US" spc="-48">
                <a:solidFill>
                  <a:srgbClr val="000000"/>
                </a:solidFill>
                <a:latin typeface="Fira Sans Medium" panose="020B0603050000020004"/>
                <a:sym typeface="+mn-ea"/>
              </a:rPr>
              <a:t>Parallel Work</a:t>
            </a:r>
            <a:endParaRPr lang="en-US"/>
          </a:p>
        </p:txBody>
      </p:sp>
      <p:sp>
        <p:nvSpPr>
          <p:cNvPr id="27" name="Rectangles 26"/>
          <p:cNvSpPr/>
          <p:nvPr/>
        </p:nvSpPr>
        <p:spPr>
          <a:xfrm>
            <a:off x="6649720" y="3388360"/>
            <a:ext cx="11042015" cy="5876290"/>
          </a:xfrm>
          <a:prstGeom prst="rect">
            <a:avLst/>
          </a:prstGeom>
          <a:noFill/>
          <a:ln w="3810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p:nvPr/>
        </p:nvCxnSpPr>
        <p:spPr>
          <a:xfrm flipV="1">
            <a:off x="12622530" y="6364605"/>
            <a:ext cx="1711325" cy="638810"/>
          </a:xfrm>
          <a:prstGeom prst="straightConnector1">
            <a:avLst/>
          </a:prstGeom>
          <a:ln w="5715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30" name="Text Box 29"/>
          <p:cNvSpPr txBox="1"/>
          <p:nvPr/>
        </p:nvSpPr>
        <p:spPr>
          <a:xfrm>
            <a:off x="16744633" y="3860165"/>
            <a:ext cx="751840" cy="891540"/>
          </a:xfrm>
          <a:prstGeom prst="rect">
            <a:avLst/>
          </a:prstGeom>
          <a:noFill/>
        </p:spPr>
        <p:txBody>
          <a:bodyPr wrap="none" rtlCol="0" anchor="t">
            <a:spAutoFit/>
          </a:bodyPr>
          <a:lstStyle/>
          <a:p>
            <a:pPr marL="0" lvl="0" indent="0" algn="ctr">
              <a:lnSpc>
                <a:spcPts val="3120"/>
              </a:lnSpc>
              <a:spcBef>
                <a:spcPct val="0"/>
              </a:spcBef>
            </a:pPr>
            <a:r>
              <a:rPr lang="en-US"/>
              <a:t>Image</a:t>
            </a:r>
          </a:p>
          <a:p>
            <a:pPr marL="0" lvl="0" indent="0" algn="ctr">
              <a:lnSpc>
                <a:spcPts val="3120"/>
              </a:lnSpc>
              <a:spcBef>
                <a:spcPct val="0"/>
              </a:spcBef>
            </a:pPr>
            <a:r>
              <a:rPr lang="en-US"/>
              <a:t>folder</a:t>
            </a:r>
          </a:p>
        </p:txBody>
      </p:sp>
      <p:sp>
        <p:nvSpPr>
          <p:cNvPr id="31" name="Text Box 30"/>
          <p:cNvSpPr txBox="1"/>
          <p:nvPr/>
        </p:nvSpPr>
        <p:spPr>
          <a:xfrm>
            <a:off x="15935961" y="5830570"/>
            <a:ext cx="1392555" cy="891540"/>
          </a:xfrm>
          <a:prstGeom prst="rect">
            <a:avLst/>
          </a:prstGeom>
          <a:noFill/>
        </p:spPr>
        <p:txBody>
          <a:bodyPr wrap="none" rtlCol="0" anchor="t">
            <a:spAutoFit/>
          </a:bodyPr>
          <a:lstStyle/>
          <a:p>
            <a:pPr marL="0" lvl="0" indent="0" algn="ctr">
              <a:lnSpc>
                <a:spcPts val="3120"/>
              </a:lnSpc>
              <a:spcBef>
                <a:spcPct val="0"/>
              </a:spcBef>
            </a:pPr>
            <a:r>
              <a:rPr lang="en-US"/>
              <a:t>Classification</a:t>
            </a:r>
          </a:p>
          <a:p>
            <a:pPr marL="0" lvl="0" indent="0" algn="ctr">
              <a:lnSpc>
                <a:spcPts val="3120"/>
              </a:lnSpc>
              <a:spcBef>
                <a:spcPct val="0"/>
              </a:spcBef>
            </a:pPr>
            <a:r>
              <a:rPr lang="en-US"/>
              <a:t>Image</a:t>
            </a:r>
          </a:p>
        </p:txBody>
      </p:sp>
      <p:sp>
        <p:nvSpPr>
          <p:cNvPr id="32" name="TextBox 42"/>
          <p:cNvSpPr txBox="1"/>
          <p:nvPr/>
        </p:nvSpPr>
        <p:spPr>
          <a:xfrm>
            <a:off x="9125585" y="3999230"/>
            <a:ext cx="3308350" cy="829945"/>
          </a:xfrm>
          <a:prstGeom prst="rect">
            <a:avLst/>
          </a:prstGeom>
          <a:noFill/>
        </p:spPr>
        <p:txBody>
          <a:bodyPr wrap="square" rtlCol="0">
            <a:spAutoFit/>
          </a:bodyPr>
          <a:lstStyle/>
          <a:p>
            <a:pPr algn="ctr" defTabSz="1088390"/>
            <a:r>
              <a:rPr kumimoji="1" lang="en-US" sz="2400" b="1" dirty="0">
                <a:solidFill>
                  <a:prstClr val="black"/>
                </a:solidFill>
                <a:highlight>
                  <a:srgbClr val="FFFF00"/>
                </a:highlight>
                <a:latin typeface="Fira Sans Medium" panose="020B0603050000020004" charset="0"/>
                <a:ea typeface="SST Japanese Pro Regular"/>
                <a:cs typeface="Fira Sans Medium" panose="020B0603050000020004" charset="0"/>
              </a:rPr>
              <a:t>Machine Learning </a:t>
            </a:r>
          </a:p>
          <a:p>
            <a:pPr algn="ctr" defTabSz="1088390"/>
            <a:r>
              <a:rPr kumimoji="1" lang="en-US" sz="2400" b="1" dirty="0">
                <a:solidFill>
                  <a:prstClr val="black"/>
                </a:solidFill>
                <a:highlight>
                  <a:srgbClr val="FFFF00"/>
                </a:highlight>
                <a:latin typeface="Fira Sans Medium" panose="020B0603050000020004" charset="0"/>
                <a:ea typeface="SST Japanese Pro Regular"/>
                <a:cs typeface="Fira Sans Medium" panose="020B0603050000020004" charset="0"/>
              </a:rPr>
              <a:t>Application Flow</a:t>
            </a:r>
          </a:p>
        </p:txBody>
      </p:sp>
      <p:sp>
        <p:nvSpPr>
          <p:cNvPr id="33" name="Text Box 32"/>
          <p:cNvSpPr txBox="1"/>
          <p:nvPr/>
        </p:nvSpPr>
        <p:spPr>
          <a:xfrm>
            <a:off x="16767811" y="8043545"/>
            <a:ext cx="847725" cy="491490"/>
          </a:xfrm>
          <a:prstGeom prst="rect">
            <a:avLst/>
          </a:prstGeom>
          <a:noFill/>
        </p:spPr>
        <p:txBody>
          <a:bodyPr wrap="none" rtlCol="0" anchor="t">
            <a:spAutoFit/>
          </a:bodyPr>
          <a:lstStyle/>
          <a:p>
            <a:pPr marL="0" lvl="0" indent="0" algn="ctr">
              <a:lnSpc>
                <a:spcPts val="3120"/>
              </a:lnSpc>
              <a:spcBef>
                <a:spcPct val="0"/>
              </a:spcBef>
            </a:pPr>
            <a:r>
              <a:rPr lang="en-US"/>
              <a:t>Output</a:t>
            </a:r>
          </a:p>
        </p:txBody>
      </p:sp>
      <p:grpSp>
        <p:nvGrpSpPr>
          <p:cNvPr id="35" name="Group 34"/>
          <p:cNvGrpSpPr/>
          <p:nvPr/>
        </p:nvGrpSpPr>
        <p:grpSpPr>
          <a:xfrm>
            <a:off x="-701040" y="488950"/>
            <a:ext cx="10702925" cy="1330325"/>
            <a:chOff x="-1104" y="770"/>
            <a:chExt cx="16855" cy="2095"/>
          </a:xfrm>
        </p:grpSpPr>
        <p:sp>
          <p:nvSpPr>
            <p:cNvPr id="8" name="TextBox 8"/>
            <p:cNvSpPr txBox="1"/>
            <p:nvPr/>
          </p:nvSpPr>
          <p:spPr>
            <a:xfrm>
              <a:off x="-1104" y="770"/>
              <a:ext cx="13048" cy="1757"/>
            </a:xfrm>
            <a:prstGeom prst="rect">
              <a:avLst/>
            </a:prstGeom>
          </p:spPr>
          <p:txBody>
            <a:bodyPr wrap="square" lIns="0" tIns="0" rIns="0" bIns="0" rtlCol="0" anchor="t">
              <a:spAutoFit/>
            </a:bodyPr>
            <a:lstStyle/>
            <a:p>
              <a:pPr algn="ctr">
                <a:lnSpc>
                  <a:spcPts val="8700"/>
                </a:lnSpc>
              </a:pPr>
              <a:r>
                <a:rPr lang="en-US" sz="6215" b="1">
                  <a:latin typeface="Fira Sans Medium" panose="020B0603050000020004"/>
                </a:rPr>
                <a:t>Project Charter</a:t>
              </a:r>
            </a:p>
          </p:txBody>
        </p:sp>
        <p:sp>
          <p:nvSpPr>
            <p:cNvPr id="39" name="TextBox 38"/>
            <p:cNvSpPr txBox="1"/>
            <p:nvPr/>
          </p:nvSpPr>
          <p:spPr>
            <a:xfrm>
              <a:off x="1059" y="2335"/>
              <a:ext cx="14693" cy="531"/>
            </a:xfrm>
            <a:prstGeom prst="rect">
              <a:avLst/>
            </a:prstGeom>
            <a:noFill/>
          </p:spPr>
          <p:txBody>
            <a:bodyPr wrap="none" rtlCol="0">
              <a:spAutoFit/>
            </a:bodyPr>
            <a:lstStyle/>
            <a:p>
              <a:pPr marL="285750" indent="-285750" defTabSz="1088390">
                <a:buFont typeface="Wingdings" panose="05000000000000000000" charset="0"/>
                <a:buChar char="q"/>
                <a:defRPr/>
              </a:pPr>
              <a:r>
                <a:rPr kumimoji="1" lang="en-US" sz="1600" dirty="0">
                  <a:solidFill>
                    <a:prstClr val="black"/>
                  </a:solidFill>
                  <a:latin typeface="Segoe UI" panose="020B0502040204020203" pitchFamily="34" charset="0"/>
                  <a:ea typeface="SST Japanese Pro Regular"/>
                  <a:cs typeface="Segoe UI" panose="020B0502040204020203" pitchFamily="34" charset="0"/>
                </a:rPr>
                <a:t>Concept: Utilize image processing &amp; lighting technique with new development of machine learning</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046605" y="1938020"/>
            <a:ext cx="14331315" cy="7418070"/>
          </a:xfrm>
          <a:prstGeom prst="rect">
            <a:avLst/>
          </a:prstGeom>
        </p:spPr>
      </p:pic>
      <p:grpSp>
        <p:nvGrpSpPr>
          <p:cNvPr id="35" name="Group 34"/>
          <p:cNvGrpSpPr/>
          <p:nvPr/>
        </p:nvGrpSpPr>
        <p:grpSpPr>
          <a:xfrm>
            <a:off x="-701040" y="488950"/>
            <a:ext cx="10702925" cy="1330325"/>
            <a:chOff x="-1104" y="770"/>
            <a:chExt cx="16855" cy="2095"/>
          </a:xfrm>
        </p:grpSpPr>
        <p:sp>
          <p:nvSpPr>
            <p:cNvPr id="7" name="TextBox 8"/>
            <p:cNvSpPr txBox="1"/>
            <p:nvPr/>
          </p:nvSpPr>
          <p:spPr>
            <a:xfrm>
              <a:off x="-1104" y="770"/>
              <a:ext cx="13048" cy="1757"/>
            </a:xfrm>
            <a:prstGeom prst="rect">
              <a:avLst/>
            </a:prstGeom>
          </p:spPr>
          <p:txBody>
            <a:bodyPr wrap="square" lIns="0" tIns="0" rIns="0" bIns="0" rtlCol="0" anchor="t">
              <a:spAutoFit/>
            </a:bodyPr>
            <a:lstStyle/>
            <a:p>
              <a:pPr algn="ctr">
                <a:lnSpc>
                  <a:spcPts val="8700"/>
                </a:lnSpc>
              </a:pPr>
              <a:r>
                <a:rPr lang="en-US" sz="6215" b="1">
                  <a:latin typeface="Fira Sans Medium" panose="020B0603050000020004"/>
                </a:rPr>
                <a:t>Project Charter</a:t>
              </a:r>
            </a:p>
          </p:txBody>
        </p:sp>
        <p:sp>
          <p:nvSpPr>
            <p:cNvPr id="9" name="TextBox 38"/>
            <p:cNvSpPr txBox="1"/>
            <p:nvPr/>
          </p:nvSpPr>
          <p:spPr>
            <a:xfrm>
              <a:off x="1059" y="2335"/>
              <a:ext cx="14693" cy="531"/>
            </a:xfrm>
            <a:prstGeom prst="rect">
              <a:avLst/>
            </a:prstGeom>
            <a:noFill/>
          </p:spPr>
          <p:txBody>
            <a:bodyPr wrap="none" rtlCol="0">
              <a:spAutoFit/>
            </a:bodyPr>
            <a:lstStyle/>
            <a:p>
              <a:pPr marL="285750" indent="-285750" defTabSz="1088390">
                <a:buFont typeface="Wingdings" panose="05000000000000000000" charset="0"/>
                <a:buChar char="q"/>
                <a:defRPr/>
              </a:pPr>
              <a:r>
                <a:rPr kumimoji="1" lang="en-US" sz="1600" dirty="0">
                  <a:solidFill>
                    <a:prstClr val="black"/>
                  </a:solidFill>
                  <a:latin typeface="Segoe UI" panose="020B0502040204020203" pitchFamily="34" charset="0"/>
                  <a:ea typeface="SST Japanese Pro Regular"/>
                  <a:cs typeface="Segoe UI" panose="020B0502040204020203" pitchFamily="34" charset="0"/>
                </a:rPr>
                <a:t>Concept: Utilize image processing &amp; lighting technique with new development of machine learning</a:t>
              </a: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8"/>
          <p:cNvSpPr txBox="1"/>
          <p:nvPr/>
        </p:nvSpPr>
        <p:spPr>
          <a:xfrm>
            <a:off x="443865" y="746125"/>
            <a:ext cx="10184765" cy="1115695"/>
          </a:xfrm>
          <a:prstGeom prst="rect">
            <a:avLst/>
          </a:prstGeom>
        </p:spPr>
        <p:txBody>
          <a:bodyPr wrap="square" lIns="0" tIns="0" rIns="0" bIns="0" rtlCol="0" anchor="t">
            <a:spAutoFit/>
          </a:bodyPr>
          <a:lstStyle/>
          <a:p>
            <a:pPr algn="ctr">
              <a:lnSpc>
                <a:spcPts val="8700"/>
              </a:lnSpc>
            </a:pPr>
            <a:r>
              <a:rPr lang="en-US" sz="6215" b="1">
                <a:latin typeface="Fira Sans Medium" panose="020B0603050000020004"/>
              </a:rPr>
              <a:t>STTB-Auto Cosmetic Check</a:t>
            </a:r>
          </a:p>
        </p:txBody>
      </p:sp>
      <p:graphicFrame>
        <p:nvGraphicFramePr>
          <p:cNvPr id="2" name="Table 1"/>
          <p:cNvGraphicFramePr/>
          <p:nvPr/>
        </p:nvGraphicFramePr>
        <p:xfrm>
          <a:off x="8075295" y="2461260"/>
          <a:ext cx="8858250" cy="5364480"/>
        </p:xfrm>
        <a:graphic>
          <a:graphicData uri="http://schemas.openxmlformats.org/drawingml/2006/table">
            <a:tbl>
              <a:tblPr bandRow="1">
                <a:tableStyleId>{B301B821-A1FF-4177-AEE7-76D212191A09}</a:tableStyleId>
              </a:tblPr>
              <a:tblGrid>
                <a:gridCol w="4429125">
                  <a:extLst>
                    <a:ext uri="{9D8B030D-6E8A-4147-A177-3AD203B41FA5}">
                      <a16:colId xmlns:a16="http://schemas.microsoft.com/office/drawing/2014/main" val="20000"/>
                    </a:ext>
                  </a:extLst>
                </a:gridCol>
                <a:gridCol w="4429125">
                  <a:extLst>
                    <a:ext uri="{9D8B030D-6E8A-4147-A177-3AD203B41FA5}">
                      <a16:colId xmlns:a16="http://schemas.microsoft.com/office/drawing/2014/main" val="20001"/>
                    </a:ext>
                  </a:extLst>
                </a:gridCol>
              </a:tblGrid>
              <a:tr h="518160">
                <a:tc>
                  <a:txBody>
                    <a:bodyPr/>
                    <a:lstStyle/>
                    <a:p>
                      <a:pPr algn="ctr">
                        <a:buNone/>
                      </a:pPr>
                      <a:r>
                        <a:rPr lang="th-TH" altLang="en-US" sz="2800" b="1"/>
                        <a:t>Concept</a:t>
                      </a:r>
                    </a:p>
                  </a:txBody>
                  <a:tcPr anchor="ct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a:buNone/>
                      </a:pPr>
                      <a:r>
                        <a:rPr lang="en-US" sz="2800" b="1"/>
                        <a:t>Purpose of Project</a:t>
                      </a:r>
                    </a:p>
                  </a:txBody>
                  <a:tcPr anchor="ctr">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0"/>
                  </a:ext>
                </a:extLst>
              </a:tr>
              <a:tr h="4846320">
                <a:tc>
                  <a:txBody>
                    <a:bodyPr/>
                    <a:lstStyle/>
                    <a:p>
                      <a:pPr>
                        <a:buNone/>
                      </a:pPr>
                      <a:r>
                        <a:rPr lang="en-US" sz="2400">
                          <a:ln>
                            <a:noFill/>
                          </a:ln>
                        </a:rPr>
                        <a:t>BACC is automatic detection smartphone defect robot.</a:t>
                      </a:r>
                    </a:p>
                    <a:p>
                      <a:pPr>
                        <a:buNone/>
                      </a:pPr>
                      <a:r>
                        <a:rPr lang="en-US" sz="2400">
                          <a:ln>
                            <a:noFill/>
                          </a:ln>
                        </a:rPr>
                        <a:t>Implement machine learning + AI for classify OK/NG</a:t>
                      </a:r>
                    </a:p>
                  </a:txBody>
                  <a:tcP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en-US" sz="2400">
                          <a:ln>
                            <a:noFill/>
                          </a:ln>
                        </a:rPr>
                        <a:t>1. Reduce HC and decreasing human error in this process and increasing the accuracy of detection.</a:t>
                      </a:r>
                    </a:p>
                    <a:p>
                      <a:pPr>
                        <a:buNone/>
                      </a:pPr>
                      <a:endParaRPr lang="en-US" sz="2400">
                        <a:ln>
                          <a:noFill/>
                        </a:ln>
                      </a:endParaRPr>
                    </a:p>
                    <a:p>
                      <a:pPr>
                        <a:buNone/>
                      </a:pPr>
                      <a:r>
                        <a:rPr lang="en-US" sz="2400">
                          <a:ln>
                            <a:noFill/>
                          </a:ln>
                        </a:rPr>
                        <a:t>2.This project will build the standard detection for inspection process.</a:t>
                      </a:r>
                    </a:p>
                    <a:p>
                      <a:pPr>
                        <a:buNone/>
                      </a:pPr>
                      <a:endParaRPr lang="en-US" sz="2400">
                        <a:ln>
                          <a:noFill/>
                        </a:ln>
                      </a:endParaRPr>
                    </a:p>
                    <a:p>
                      <a:pPr>
                        <a:buNone/>
                      </a:pPr>
                      <a:r>
                        <a:rPr lang="en-US" sz="2400">
                          <a:ln>
                            <a:noFill/>
                          </a:ln>
                        </a:rPr>
                        <a:t>3.Developing new technology in production for improve efficiency and productivity.</a:t>
                      </a:r>
                    </a:p>
                    <a:p>
                      <a:pPr>
                        <a:buNone/>
                      </a:pPr>
                      <a:endParaRPr lang="en-US" sz="2400">
                        <a:ln>
                          <a:noFill/>
                        </a:ln>
                      </a:endParaRPr>
                    </a:p>
                  </a:txBody>
                  <a:tcPr>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1"/>
                  </a:ext>
                </a:extLst>
              </a:tr>
            </a:tbl>
          </a:graphicData>
        </a:graphic>
      </p:graphicFrame>
      <p:pic>
        <p:nvPicPr>
          <p:cNvPr id="3" name="Picture 8"/>
          <p:cNvPicPr>
            <a:picLocks noChangeAspect="1"/>
          </p:cNvPicPr>
          <p:nvPr/>
        </p:nvPicPr>
        <p:blipFill>
          <a:blip r:embed="rId2" cstate="email"/>
          <a:srcRect/>
          <a:stretch>
            <a:fillRect/>
          </a:stretch>
        </p:blipFill>
        <p:spPr>
          <a:xfrm>
            <a:off x="672465" y="2548890"/>
            <a:ext cx="3343275" cy="5111750"/>
          </a:xfrm>
          <a:prstGeom prst="rect">
            <a:avLst/>
          </a:prstGeom>
        </p:spPr>
      </p:pic>
      <p:pic>
        <p:nvPicPr>
          <p:cNvPr id="10" name="Picture 9"/>
          <p:cNvPicPr>
            <a:picLocks noChangeAspect="1"/>
          </p:cNvPicPr>
          <p:nvPr/>
        </p:nvPicPr>
        <p:blipFill>
          <a:blip r:embed="rId3" cstate="screen"/>
          <a:srcRect/>
          <a:stretch>
            <a:fillRect/>
          </a:stretch>
        </p:blipFill>
        <p:spPr>
          <a:xfrm>
            <a:off x="4259580" y="2649855"/>
            <a:ext cx="3025775" cy="5111750"/>
          </a:xfrm>
          <a:prstGeom prst="rect">
            <a:avLst/>
          </a:prstGeom>
        </p:spPr>
      </p:pic>
      <p:sp>
        <p:nvSpPr>
          <p:cNvPr id="4" name="Text Box 3"/>
          <p:cNvSpPr txBox="1"/>
          <p:nvPr/>
        </p:nvSpPr>
        <p:spPr>
          <a:xfrm>
            <a:off x="443865" y="8425180"/>
            <a:ext cx="7672705" cy="618490"/>
          </a:xfrm>
          <a:prstGeom prst="rect">
            <a:avLst/>
          </a:prstGeom>
          <a:noFill/>
        </p:spPr>
        <p:txBody>
          <a:bodyPr wrap="square" rtlCol="0" anchor="t">
            <a:spAutoFit/>
          </a:bodyPr>
          <a:lstStyle/>
          <a:p>
            <a:pPr algn="ctr" defTabSz="609600">
              <a:lnSpc>
                <a:spcPts val="2055"/>
              </a:lnSpc>
            </a:pPr>
            <a:r>
              <a:rPr lang="en-US" sz="1600" dirty="0">
                <a:solidFill>
                  <a:srgbClr val="C00000"/>
                </a:solidFill>
                <a:latin typeface="Arial" panose="020B0604020202020204" pitchFamily="34" charset="0"/>
                <a:cs typeface="Arial" panose="020B0604020202020204" pitchFamily="34" charset="0"/>
                <a:sym typeface="+mn-ea"/>
              </a:rPr>
              <a:t>** This project we use some equipment from APC machine (PJ in FY17)</a:t>
            </a:r>
            <a:endParaRPr lang="en-US" sz="1600" dirty="0">
              <a:solidFill>
                <a:srgbClr val="C00000"/>
              </a:solidFill>
              <a:latin typeface="Arial" panose="020B0604020202020204" pitchFamily="34" charset="0"/>
              <a:cs typeface="Arial" panose="020B0604020202020204" pitchFamily="34" charset="0"/>
            </a:endParaRPr>
          </a:p>
          <a:p>
            <a:pPr algn="ctr" defTabSz="609600">
              <a:lnSpc>
                <a:spcPts val="2055"/>
              </a:lnSpc>
            </a:pPr>
            <a:r>
              <a:rPr lang="en-US" sz="1600" dirty="0">
                <a:solidFill>
                  <a:srgbClr val="C00000"/>
                </a:solidFill>
                <a:latin typeface="Arial" panose="020B0604020202020204" pitchFamily="34" charset="0"/>
                <a:cs typeface="Arial" panose="020B0604020202020204" pitchFamily="34" charset="0"/>
                <a:sym typeface="+mn-ea"/>
              </a:rPr>
              <a:t>But develop the software by STT member</a:t>
            </a:r>
            <a:endParaRPr lang="en-US" sz="1600">
              <a:latin typeface="Arial" panose="020B0604020202020204" pitchFamily="34" charset="0"/>
              <a:cs typeface="Arial" panose="020B0604020202020204" pitchFamily="34" charset="0"/>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8"/>
          <p:cNvSpPr txBox="1"/>
          <p:nvPr/>
        </p:nvSpPr>
        <p:spPr>
          <a:xfrm>
            <a:off x="901700" y="654050"/>
            <a:ext cx="10184765" cy="1115695"/>
          </a:xfrm>
          <a:prstGeom prst="rect">
            <a:avLst/>
          </a:prstGeom>
        </p:spPr>
        <p:txBody>
          <a:bodyPr wrap="square" lIns="0" tIns="0" rIns="0" bIns="0" rtlCol="0" anchor="t">
            <a:spAutoFit/>
          </a:bodyPr>
          <a:lstStyle/>
          <a:p>
            <a:pPr algn="ctr">
              <a:lnSpc>
                <a:spcPts val="8700"/>
              </a:lnSpc>
            </a:pPr>
            <a:r>
              <a:rPr lang="en-US" sz="6215" b="1">
                <a:latin typeface="Fira Sans Medium" panose="020B0603050000020004"/>
              </a:rPr>
              <a:t>STTB-Auto Cosmetic Check</a:t>
            </a:r>
          </a:p>
        </p:txBody>
      </p:sp>
      <p:graphicFrame>
        <p:nvGraphicFramePr>
          <p:cNvPr id="6" name="Table 3"/>
          <p:cNvGraphicFramePr>
            <a:graphicFrameLocks noGrp="1"/>
          </p:cNvGraphicFramePr>
          <p:nvPr/>
        </p:nvGraphicFramePr>
        <p:xfrm>
          <a:off x="1207135" y="2490470"/>
          <a:ext cx="15617190" cy="5928995"/>
        </p:xfrm>
        <a:graphic>
          <a:graphicData uri="http://schemas.openxmlformats.org/drawingml/2006/table">
            <a:tbl>
              <a:tblPr firstRow="1" bandRow="1">
                <a:tableStyleId>{5C22544A-7EE6-4342-B048-85BDC9FD1C3A}</a:tableStyleId>
              </a:tblPr>
              <a:tblGrid>
                <a:gridCol w="2038350">
                  <a:extLst>
                    <a:ext uri="{9D8B030D-6E8A-4147-A177-3AD203B41FA5}">
                      <a16:colId xmlns:a16="http://schemas.microsoft.com/office/drawing/2014/main" val="20000"/>
                    </a:ext>
                  </a:extLst>
                </a:gridCol>
                <a:gridCol w="5194935">
                  <a:extLst>
                    <a:ext uri="{9D8B030D-6E8A-4147-A177-3AD203B41FA5}">
                      <a16:colId xmlns:a16="http://schemas.microsoft.com/office/drawing/2014/main" val="20001"/>
                    </a:ext>
                  </a:extLst>
                </a:gridCol>
                <a:gridCol w="1765300">
                  <a:extLst>
                    <a:ext uri="{9D8B030D-6E8A-4147-A177-3AD203B41FA5}">
                      <a16:colId xmlns:a16="http://schemas.microsoft.com/office/drawing/2014/main" val="20002"/>
                    </a:ext>
                  </a:extLst>
                </a:gridCol>
                <a:gridCol w="2921000">
                  <a:extLst>
                    <a:ext uri="{9D8B030D-6E8A-4147-A177-3AD203B41FA5}">
                      <a16:colId xmlns:a16="http://schemas.microsoft.com/office/drawing/2014/main" val="20003"/>
                    </a:ext>
                  </a:extLst>
                </a:gridCol>
                <a:gridCol w="3697605">
                  <a:extLst>
                    <a:ext uri="{9D8B030D-6E8A-4147-A177-3AD203B41FA5}">
                      <a16:colId xmlns:a16="http://schemas.microsoft.com/office/drawing/2014/main" val="20004"/>
                    </a:ext>
                  </a:extLst>
                </a:gridCol>
              </a:tblGrid>
              <a:tr h="386715">
                <a:tc>
                  <a:txBody>
                    <a:bodyPr/>
                    <a:lstStyle/>
                    <a:p>
                      <a:pPr algn="ctr"/>
                      <a:r>
                        <a:rPr lang="en-US" sz="1600" dirty="0">
                          <a:solidFill>
                            <a:schemeClr val="tx1"/>
                          </a:solidFill>
                          <a:latin typeface="Arial" panose="020B0604020202020204" pitchFamily="34" charset="0"/>
                          <a:cs typeface="Arial" panose="020B0604020202020204" pitchFamily="34" charset="0"/>
                        </a:rPr>
                        <a:t>Item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sz="1600" dirty="0">
                          <a:solidFill>
                            <a:schemeClr val="tx1"/>
                          </a:solidFill>
                          <a:latin typeface="Arial" panose="020B0604020202020204" pitchFamily="34" charset="0"/>
                          <a:cs typeface="Arial" panose="020B0604020202020204" pitchFamily="34" charset="0"/>
                        </a:rPr>
                        <a:t>Detail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ctr"/>
                      <a:r>
                        <a:rPr lang="en-US" sz="1600" dirty="0">
                          <a:solidFill>
                            <a:schemeClr val="tx1"/>
                          </a:solidFill>
                          <a:latin typeface="Arial" panose="020B0604020202020204" pitchFamily="34" charset="0"/>
                          <a:cs typeface="Arial" panose="020B0604020202020204" pitchFamily="34" charset="0"/>
                        </a:rPr>
                        <a:t>Inspector OPT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600" dirty="0">
                          <a:solidFill>
                            <a:schemeClr val="tx1"/>
                          </a:solidFill>
                          <a:latin typeface="Arial" panose="020B0604020202020204" pitchFamily="34" charset="0"/>
                          <a:cs typeface="Arial" panose="020B0604020202020204" pitchFamily="34" charset="0"/>
                        </a:rPr>
                        <a:t>APC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600" dirty="0">
                          <a:solidFill>
                            <a:schemeClr val="tx1"/>
                          </a:solidFill>
                          <a:latin typeface="Arial" panose="020B0604020202020204" pitchFamily="34" charset="0"/>
                          <a:cs typeface="Arial" panose="020B0604020202020204" pitchFamily="34" charset="0"/>
                        </a:rPr>
                        <a:t>BACC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0"/>
                  </a:ext>
                </a:extLst>
              </a:tr>
              <a:tr h="386715">
                <a:tc>
                  <a:txBody>
                    <a:bodyPr/>
                    <a:lstStyle/>
                    <a:p>
                      <a:pPr algn="ctr"/>
                      <a:r>
                        <a:rPr lang="en-US" sz="1600" dirty="0">
                          <a:latin typeface="Arial" panose="020B0604020202020204" pitchFamily="34" charset="0"/>
                          <a:cs typeface="Arial" panose="020B0604020202020204" pitchFamily="34" charset="0"/>
                        </a:rPr>
                        <a:t>Investment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600" dirty="0">
                          <a:latin typeface="Arial" panose="020B0604020202020204" pitchFamily="34" charset="0"/>
                          <a:cs typeface="Arial" panose="020B0604020202020204" pitchFamily="34" charset="0"/>
                        </a:rPr>
                        <a:t>Additional 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600" dirty="0">
                          <a:solidFill>
                            <a:schemeClr val="tx1"/>
                          </a:solidFill>
                          <a:latin typeface="Arial" panose="020B0604020202020204" pitchFamily="34" charset="0"/>
                          <a:cs typeface="Arial" panose="020B0604020202020204" pitchFamily="34" charset="0"/>
                        </a:rPr>
                        <a:t>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600" dirty="0">
                          <a:solidFill>
                            <a:schemeClr val="tx1"/>
                          </a:solidFill>
                          <a:latin typeface="Arial" panose="020B0604020202020204" pitchFamily="34" charset="0"/>
                          <a:cs typeface="Arial" panose="020B0604020202020204" pitchFamily="34" charset="0"/>
                        </a:rPr>
                        <a:t>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600" dirty="0">
                          <a:solidFill>
                            <a:srgbClr val="FF0000"/>
                          </a:solidFill>
                          <a:latin typeface="Arial" panose="020B0604020202020204" pitchFamily="34" charset="0"/>
                          <a:cs typeface="Arial" panose="020B0604020202020204" pitchFamily="34" charset="0"/>
                        </a:rPr>
                        <a:t>40K THB (new Light source)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43890">
                <a:tc>
                  <a:txBody>
                    <a:bodyPr/>
                    <a:lstStyle/>
                    <a:p>
                      <a:pPr algn="ctr"/>
                      <a:r>
                        <a:rPr lang="en-US" sz="1600" dirty="0">
                          <a:latin typeface="Arial" panose="020B0604020202020204" pitchFamily="34" charset="0"/>
                          <a:cs typeface="Arial" panose="020B0604020202020204" pitchFamily="34" charset="0"/>
                        </a:rPr>
                        <a:t>Manpower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600" dirty="0">
                          <a:latin typeface="Arial" panose="020B0604020202020204" pitchFamily="34" charset="0"/>
                          <a:cs typeface="Arial" panose="020B0604020202020204" pitchFamily="34" charset="0"/>
                        </a:rPr>
                        <a:t>Total operator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US" sz="1600" dirty="0">
                          <a:solidFill>
                            <a:schemeClr val="tx1"/>
                          </a:solidFill>
                          <a:latin typeface="Arial" panose="020B0604020202020204" pitchFamily="34" charset="0"/>
                          <a:cs typeface="Arial" panose="020B0604020202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US" sz="1600" dirty="0">
                          <a:solidFill>
                            <a:schemeClr val="tx1"/>
                          </a:solidFill>
                          <a:latin typeface="Arial" panose="020B0604020202020204" pitchFamily="34" charset="0"/>
                          <a:cs typeface="Arial" panose="020B0604020202020204" pitchFamily="34" charset="0"/>
                        </a:rPr>
                        <a:t>2 (Take a Photo 1 HC, Judgement 1 HC)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US" sz="1600" dirty="0">
                          <a:solidFill>
                            <a:schemeClr val="tx1"/>
                          </a:solidFill>
                          <a:latin typeface="Arial" panose="020B0604020202020204" pitchFamily="34" charset="0"/>
                          <a:cs typeface="Arial" panose="020B0604020202020204" pitchFamily="34" charset="0"/>
                        </a:rPr>
                        <a:t>1 (Manual Case)</a:t>
                      </a:r>
                    </a:p>
                    <a:p>
                      <a:pPr algn="ctr"/>
                      <a:r>
                        <a:rPr lang="en-US" sz="1600" dirty="0">
                          <a:solidFill>
                            <a:schemeClr val="tx1"/>
                          </a:solidFill>
                          <a:latin typeface="Arial" panose="020B0604020202020204" pitchFamily="34" charset="0"/>
                          <a:cs typeface="Arial" panose="020B0604020202020204" pitchFamily="34" charset="0"/>
                        </a:rPr>
                        <a:t>0 (Automatic)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645160">
                <a:tc rowSpan="4">
                  <a:txBody>
                    <a:bodyPr/>
                    <a:lstStyle/>
                    <a:p>
                      <a:pPr algn="ctr"/>
                      <a:r>
                        <a:rPr lang="en-US" sz="1600" dirty="0">
                          <a:latin typeface="Arial" panose="020B0604020202020204" pitchFamily="34" charset="0"/>
                          <a:cs typeface="Arial" panose="020B0604020202020204" pitchFamily="34" charset="0"/>
                        </a:rPr>
                        <a:t>Operation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600" dirty="0">
                          <a:latin typeface="Arial" panose="020B0604020202020204" pitchFamily="34" charset="0"/>
                          <a:cs typeface="Arial" panose="020B0604020202020204" pitchFamily="34" charset="0"/>
                        </a:rPr>
                        <a:t>Load In-Out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600" dirty="0">
                          <a:solidFill>
                            <a:schemeClr val="tx1"/>
                          </a:solidFill>
                          <a:latin typeface="Arial" panose="020B0604020202020204" pitchFamily="34" charset="0"/>
                          <a:cs typeface="Arial" panose="020B0604020202020204" pitchFamily="34" charset="0"/>
                        </a:rPr>
                        <a:t>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Manual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Manual</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(Can use DOBOT for Automatic)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86715">
                <a:tc vMerge="1">
                  <a:txBody>
                    <a:bodyPr/>
                    <a:lstStyle/>
                    <a:p>
                      <a:endParaRPr lang="en-US"/>
                    </a:p>
                  </a:txBody>
                  <a:tcPr/>
                </a:tc>
                <a:tc>
                  <a:txBody>
                    <a:bodyPr/>
                    <a:lstStyle/>
                    <a:p>
                      <a:r>
                        <a:rPr lang="en-US" sz="1600" dirty="0">
                          <a:latin typeface="Arial" panose="020B0604020202020204" pitchFamily="34" charset="0"/>
                          <a:cs typeface="Arial" panose="020B0604020202020204" pitchFamily="34" charset="0"/>
                        </a:rPr>
                        <a:t>Scanning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Manual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Manual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Manual </a:t>
                      </a:r>
                      <a:r>
                        <a:rPr kumimoji="0" lang="en-US" sz="1600" b="0" i="0" u="none" strike="noStrike" kern="1200" cap="none" spc="0" normalizeH="0" baseline="0" noProof="0" dirty="0">
                          <a:ln>
                            <a:noFill/>
                          </a:ln>
                          <a:solidFill>
                            <a:srgbClr val="0000FF"/>
                          </a:solidFill>
                          <a:effectLst/>
                          <a:uLnTx/>
                          <a:uFillTx/>
                          <a:latin typeface="Arial" panose="020B0604020202020204" pitchFamily="34" charset="0"/>
                          <a:ea typeface="+mn-ea"/>
                          <a:cs typeface="Arial" panose="020B0604020202020204" pitchFamily="34" charset="0"/>
                        </a:rPr>
                        <a:t>/ Automatic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86715">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dirty="0">
                          <a:latin typeface="Arial" panose="020B0604020202020204" pitchFamily="34" charset="0"/>
                          <a:cs typeface="Arial" panose="020B0604020202020204" pitchFamily="34" charset="0"/>
                        </a:rPr>
                        <a:t>Inspection Judgment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Manual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Manual / </a:t>
                      </a:r>
                      <a:r>
                        <a:rPr kumimoji="0" lang="en-US" sz="1600" b="0" i="0" u="none" strike="noStrike" kern="1200" cap="none" spc="0" normalizeH="0" baseline="0" noProof="0" dirty="0">
                          <a:ln>
                            <a:noFill/>
                          </a:ln>
                          <a:solidFill>
                            <a:srgbClr val="0000FF"/>
                          </a:solidFill>
                          <a:effectLst/>
                          <a:uLnTx/>
                          <a:uFillTx/>
                          <a:latin typeface="Arial" panose="020B0604020202020204" pitchFamily="34" charset="0"/>
                          <a:ea typeface="+mn-ea"/>
                          <a:cs typeface="Arial" panose="020B0604020202020204" pitchFamily="34" charset="0"/>
                        </a:rPr>
                        <a:t>Automatic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86715">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dirty="0">
                          <a:latin typeface="Arial" panose="020B0604020202020204" pitchFamily="34" charset="0"/>
                          <a:cs typeface="Arial" panose="020B0604020202020204" pitchFamily="34" charset="0"/>
                        </a:rPr>
                        <a:t>Operation Time / MC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600" dirty="0">
                          <a:solidFill>
                            <a:srgbClr val="0000FF"/>
                          </a:solidFill>
                          <a:effectLst/>
                          <a:latin typeface="Arial" panose="020B0604020202020204" pitchFamily="34" charset="0"/>
                          <a:ea typeface="Yu Gothic" panose="020B0400000000000000" pitchFamily="34" charset="-128"/>
                          <a:cs typeface="Arial" panose="020B0604020202020204" pitchFamily="34" charset="0"/>
                        </a:rPr>
                        <a:t>23 sec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600" dirty="0">
                          <a:solidFill>
                            <a:srgbClr val="0000FF"/>
                          </a:solidFill>
                          <a:effectLst/>
                          <a:latin typeface="Arial" panose="020B0604020202020204" pitchFamily="34" charset="0"/>
                          <a:ea typeface="Yu Gothic" panose="020B0400000000000000" pitchFamily="34" charset="-128"/>
                          <a:cs typeface="Arial" panose="020B0604020202020204" pitchFamily="34" charset="0"/>
                        </a:rPr>
                        <a:t>53.69 Sec.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600" dirty="0">
                          <a:solidFill>
                            <a:srgbClr val="000000"/>
                          </a:solidFill>
                          <a:effectLst/>
                          <a:latin typeface="Arial" panose="020B0604020202020204" pitchFamily="34" charset="0"/>
                          <a:ea typeface="Yu Gothic" panose="020B0400000000000000" pitchFamily="34" charset="-128"/>
                          <a:cs typeface="Arial" panose="020B0604020202020204" pitchFamily="34" charset="0"/>
                        </a:rPr>
                        <a:t>~</a:t>
                      </a:r>
                      <a:r>
                        <a:rPr lang="th-TH" sz="1600" dirty="0">
                          <a:solidFill>
                            <a:srgbClr val="000000"/>
                          </a:solidFill>
                          <a:effectLst/>
                          <a:latin typeface="Arial" panose="020B0604020202020204" pitchFamily="34" charset="0"/>
                          <a:ea typeface="Yu Gothic" panose="020B0400000000000000" pitchFamily="34" charset="-128"/>
                          <a:cs typeface="Arial" panose="020B0604020202020204" pitchFamily="34" charset="0"/>
                        </a:rPr>
                        <a:t> </a:t>
                      </a:r>
                      <a:r>
                        <a:rPr lang="en-US" sz="1600" dirty="0">
                          <a:solidFill>
                            <a:srgbClr val="000000"/>
                          </a:solidFill>
                          <a:effectLst/>
                          <a:latin typeface="Arial" panose="020B0604020202020204" pitchFamily="34" charset="0"/>
                          <a:ea typeface="Yu Gothic" panose="020B0400000000000000" pitchFamily="34" charset="-128"/>
                          <a:cs typeface="Arial" panose="020B0604020202020204" pitchFamily="34" charset="0"/>
                        </a:rPr>
                        <a:t>60</a:t>
                      </a:r>
                      <a:r>
                        <a:rPr lang="en-US" sz="1600" dirty="0">
                          <a:solidFill>
                            <a:schemeClr val="tx1"/>
                          </a:solidFill>
                          <a:effectLst/>
                          <a:latin typeface="Arial" panose="020B0604020202020204" pitchFamily="34" charset="0"/>
                          <a:ea typeface="Yu Gothic" panose="020B0400000000000000" pitchFamily="34" charset="-128"/>
                          <a:cs typeface="Arial" panose="020B0604020202020204" pitchFamily="34" charset="0"/>
                        </a:rPr>
                        <a:t> Sec. (Plan to reduce to 40 sec)</a:t>
                      </a:r>
                      <a:endParaRPr lang="en-US" sz="1600" dirty="0">
                        <a:effectLst/>
                        <a:latin typeface="Arial" panose="020B0604020202020204" pitchFamily="34" charset="0"/>
                        <a:ea typeface="Yu Gothic" panose="020B0400000000000000" pitchFamily="34" charset="-128"/>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86715">
                <a:tc>
                  <a:txBody>
                    <a:bodyPr/>
                    <a:lstStyle/>
                    <a:p>
                      <a:pPr algn="ctr"/>
                      <a:r>
                        <a:rPr lang="en-US" sz="1600" dirty="0">
                          <a:latin typeface="Arial" panose="020B0604020202020204" pitchFamily="34" charset="0"/>
                          <a:cs typeface="Arial" panose="020B0604020202020204" pitchFamily="34" charset="0"/>
                        </a:rPr>
                        <a:t>Quality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dirty="0">
                          <a:latin typeface="Arial" panose="020B0604020202020204" pitchFamily="34" charset="0"/>
                          <a:cs typeface="Arial" panose="020B0604020202020204" pitchFamily="34" charset="0"/>
                        </a:rPr>
                        <a:t>Can detect defect and descript the position of defect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US" sz="1600" dirty="0">
                          <a:solidFill>
                            <a:srgbClr val="FF0000"/>
                          </a:solidFill>
                          <a:latin typeface="Arial" panose="020B0604020202020204" pitchFamily="34" charset="0"/>
                          <a:cs typeface="Arial" panose="020B0604020202020204" pitchFamily="34" charset="0"/>
                        </a:rPr>
                        <a:t>Can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US" sz="1600" dirty="0">
                          <a:solidFill>
                            <a:srgbClr val="FF0000"/>
                          </a:solidFill>
                          <a:latin typeface="Arial" panose="020B0604020202020204" pitchFamily="34" charset="0"/>
                          <a:cs typeface="Arial" panose="020B0604020202020204" pitchFamily="34" charset="0"/>
                        </a:rPr>
                        <a:t>Can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US" sz="1600" dirty="0">
                          <a:solidFill>
                            <a:srgbClr val="0000FF"/>
                          </a:solidFill>
                          <a:latin typeface="Arial" panose="020B0604020202020204" pitchFamily="34" charset="0"/>
                          <a:cs typeface="Arial" panose="020B0604020202020204" pitchFamily="34" charset="0"/>
                        </a:rPr>
                        <a:t>Can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386715">
                <a:tc>
                  <a:txBody>
                    <a:bodyPr/>
                    <a:lstStyle/>
                    <a:p>
                      <a:pPr algn="ctr"/>
                      <a:r>
                        <a:rPr lang="en-US" sz="1600" dirty="0">
                          <a:latin typeface="Arial" panose="020B0604020202020204" pitchFamily="34" charset="0"/>
                          <a:cs typeface="Arial" panose="020B0604020202020204" pitchFamily="34" charset="0"/>
                        </a:rPr>
                        <a:t>Automation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dirty="0">
                          <a:latin typeface="Arial" panose="020B0604020202020204" pitchFamily="34" charset="0"/>
                          <a:cs typeface="Arial" panose="020B0604020202020204" pitchFamily="34" charset="0"/>
                        </a:rPr>
                        <a:t>Can implement robotic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US" sz="1600" dirty="0">
                          <a:solidFill>
                            <a:srgbClr val="FF0000"/>
                          </a:solidFill>
                          <a:latin typeface="Arial" panose="020B0604020202020204" pitchFamily="34" charset="0"/>
                          <a:cs typeface="Arial" panose="020B0604020202020204" pitchFamily="34" charset="0"/>
                        </a:rPr>
                        <a:t>Can’t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US" sz="1600" dirty="0">
                          <a:solidFill>
                            <a:srgbClr val="FF0000"/>
                          </a:solidFill>
                          <a:latin typeface="Arial" panose="020B0604020202020204" pitchFamily="34" charset="0"/>
                          <a:cs typeface="Arial" panose="020B0604020202020204" pitchFamily="34" charset="0"/>
                        </a:rPr>
                        <a:t>Can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US" sz="1600" dirty="0">
                          <a:solidFill>
                            <a:srgbClr val="0000FF"/>
                          </a:solidFill>
                          <a:latin typeface="Arial" panose="020B0604020202020204" pitchFamily="34" charset="0"/>
                          <a:cs typeface="Arial" panose="020B0604020202020204" pitchFamily="34" charset="0"/>
                        </a:rPr>
                        <a:t>Can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386080">
                <a:tc rowSpan="5">
                  <a:txBody>
                    <a:bodyPr/>
                    <a:lstStyle/>
                    <a:p>
                      <a:pPr algn="ctr"/>
                      <a:r>
                        <a:rPr lang="en-US" sz="1600" dirty="0">
                          <a:latin typeface="Arial" panose="020B0604020202020204" pitchFamily="34" charset="0"/>
                          <a:cs typeface="Arial" panose="020B0604020202020204" pitchFamily="34" charset="0"/>
                        </a:rPr>
                        <a:t>Software development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dirty="0">
                          <a:latin typeface="Arial" panose="020B0604020202020204" pitchFamily="34" charset="0"/>
                          <a:cs typeface="Arial" panose="020B0604020202020204" pitchFamily="34" charset="0"/>
                        </a:rPr>
                        <a:t>Machine control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600" dirty="0">
                          <a:solidFill>
                            <a:schemeClr val="tx1"/>
                          </a:solidFill>
                          <a:latin typeface="Arial" panose="020B0604020202020204" pitchFamily="34" charset="0"/>
                          <a:cs typeface="Arial" panose="020B0604020202020204" pitchFamily="34" charset="0"/>
                        </a:rPr>
                        <a:t>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US" sz="1600" dirty="0">
                          <a:solidFill>
                            <a:srgbClr val="FF0000"/>
                          </a:solidFill>
                          <a:latin typeface="Arial" panose="020B0604020202020204" pitchFamily="34" charset="0"/>
                          <a:cs typeface="Arial" panose="020B0604020202020204" pitchFamily="34" charset="0"/>
                        </a:rPr>
                        <a:t>Dev by SGMO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US" sz="1600" dirty="0">
                          <a:solidFill>
                            <a:srgbClr val="0000FF"/>
                          </a:solidFill>
                          <a:latin typeface="Arial" panose="020B0604020202020204" pitchFamily="34" charset="0"/>
                          <a:cs typeface="Arial" panose="020B0604020202020204" pitchFamily="34" charset="0"/>
                        </a:rPr>
                        <a:t>Use STT S/W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386715">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dirty="0">
                          <a:latin typeface="Arial" panose="020B0604020202020204" pitchFamily="34" charset="0"/>
                          <a:cs typeface="Arial" panose="020B0604020202020204" pitchFamily="34" charset="0"/>
                        </a:rPr>
                        <a:t>Lighting control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600" dirty="0">
                          <a:solidFill>
                            <a:schemeClr val="tx1"/>
                          </a:solidFill>
                          <a:latin typeface="Arial" panose="020B0604020202020204" pitchFamily="34" charset="0"/>
                          <a:cs typeface="Arial" panose="020B0604020202020204" pitchFamily="34" charset="0"/>
                        </a:rPr>
                        <a:t>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US" sz="1600" dirty="0">
                          <a:solidFill>
                            <a:srgbClr val="FF0000"/>
                          </a:solidFill>
                          <a:latin typeface="Arial" panose="020B0604020202020204" pitchFamily="34" charset="0"/>
                          <a:cs typeface="Arial" panose="020B0604020202020204" pitchFamily="34" charset="0"/>
                        </a:rPr>
                        <a:t>Use SGMO S/W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US" sz="1600" dirty="0">
                          <a:solidFill>
                            <a:srgbClr val="0000FF"/>
                          </a:solidFill>
                          <a:latin typeface="Arial" panose="020B0604020202020204" pitchFamily="34" charset="0"/>
                          <a:cs typeface="Arial" panose="020B0604020202020204" pitchFamily="34" charset="0"/>
                        </a:rPr>
                        <a:t>Use STT S/W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386715">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dirty="0">
                          <a:latin typeface="Arial" panose="020B0604020202020204" pitchFamily="34" charset="0"/>
                          <a:cs typeface="Arial" panose="020B0604020202020204" pitchFamily="34" charset="0"/>
                        </a:rPr>
                        <a:t>Image processing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600" dirty="0">
                          <a:solidFill>
                            <a:schemeClr val="tx1"/>
                          </a:solidFill>
                          <a:latin typeface="Arial" panose="020B0604020202020204" pitchFamily="34" charset="0"/>
                          <a:cs typeface="Arial" panose="020B0604020202020204" pitchFamily="34" charset="0"/>
                        </a:rPr>
                        <a:t>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US" sz="1600" dirty="0">
                          <a:solidFill>
                            <a:srgbClr val="FF0000"/>
                          </a:solidFill>
                          <a:latin typeface="Arial" panose="020B0604020202020204" pitchFamily="34" charset="0"/>
                          <a:cs typeface="Arial" panose="020B0604020202020204" pitchFamily="34" charset="0"/>
                        </a:rPr>
                        <a:t>Use SGMO S/W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US" sz="1600" dirty="0">
                          <a:solidFill>
                            <a:srgbClr val="0000FF"/>
                          </a:solidFill>
                          <a:latin typeface="Arial" panose="020B0604020202020204" pitchFamily="34" charset="0"/>
                          <a:cs typeface="Arial" panose="020B0604020202020204" pitchFamily="34" charset="0"/>
                        </a:rPr>
                        <a:t>Use NI Vision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386715">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dirty="0">
                          <a:latin typeface="Arial" panose="020B0604020202020204" pitchFamily="34" charset="0"/>
                          <a:cs typeface="Arial" panose="020B0604020202020204" pitchFamily="34" charset="0"/>
                        </a:rPr>
                        <a:t>AI processing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600" dirty="0">
                          <a:solidFill>
                            <a:schemeClr val="tx1"/>
                          </a:solidFill>
                          <a:latin typeface="Arial" panose="020B0604020202020204" pitchFamily="34" charset="0"/>
                          <a:cs typeface="Arial" panose="020B0604020202020204" pitchFamily="34" charset="0"/>
                        </a:rPr>
                        <a:t>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US" sz="1600" dirty="0">
                          <a:solidFill>
                            <a:srgbClr val="FF0000"/>
                          </a:solidFill>
                          <a:latin typeface="Arial" panose="020B0604020202020204" pitchFamily="34" charset="0"/>
                          <a:cs typeface="Arial" panose="020B0604020202020204" pitchFamily="34" charset="0"/>
                        </a:rPr>
                        <a:t>Upload to Cloud server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US" sz="1600" dirty="0">
                          <a:solidFill>
                            <a:srgbClr val="0000FF"/>
                          </a:solidFill>
                          <a:latin typeface="Arial" panose="020B0604020202020204" pitchFamily="34" charset="0"/>
                          <a:cs typeface="Arial" panose="020B0604020202020204" pitchFamily="34" charset="0"/>
                        </a:rPr>
                        <a:t>Use local PC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386715">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dirty="0">
                          <a:latin typeface="Arial" panose="020B0604020202020204" pitchFamily="34" charset="0"/>
                          <a:cs typeface="Arial" panose="020B0604020202020204" pitchFamily="34" charset="0"/>
                        </a:rPr>
                        <a:t>License 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600" dirty="0">
                          <a:solidFill>
                            <a:schemeClr val="tx1"/>
                          </a:solidFill>
                          <a:latin typeface="Arial" panose="020B0604020202020204" pitchFamily="34" charset="0"/>
                          <a:cs typeface="Arial" panose="020B0604020202020204" pitchFamily="34" charset="0"/>
                        </a:rPr>
                        <a:t>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rgbClr val="FF0000"/>
                          </a:solidFill>
                          <a:latin typeface="Arial" panose="020B0604020202020204" pitchFamily="34" charset="0"/>
                          <a:cs typeface="Arial" panose="020B0604020202020204" pitchFamily="34" charset="0"/>
                        </a:rPr>
                        <a:t>Yearly payment to SGMO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rgbClr val="0000FF"/>
                          </a:solidFill>
                          <a:latin typeface="Arial" panose="020B0604020202020204" pitchFamily="34" charset="0"/>
                          <a:cs typeface="Arial" panose="020B0604020202020204" pitchFamily="34"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bl>
          </a:graphicData>
        </a:graphic>
      </p:graphicFrame>
      <p:sp>
        <p:nvSpPr>
          <p:cNvPr id="7" name="TextBox 11"/>
          <p:cNvSpPr txBox="1"/>
          <p:nvPr/>
        </p:nvSpPr>
        <p:spPr>
          <a:xfrm>
            <a:off x="1832610" y="8501380"/>
            <a:ext cx="16138525" cy="1076325"/>
          </a:xfrm>
          <a:prstGeom prst="rect">
            <a:avLst/>
          </a:prstGeom>
          <a:noFill/>
        </p:spPr>
        <p:txBody>
          <a:bodyPr wrap="square" numCol="1"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sng" strike="noStrike" kern="1200" cap="none" spc="0" normalizeH="0" baseline="0" noProof="0" dirty="0">
                <a:ln>
                  <a:noFill/>
                </a:ln>
                <a:solidFill>
                  <a:srgbClr val="C00000"/>
                </a:solidFill>
                <a:effectLst/>
                <a:highlight>
                  <a:srgbClr val="FFFF00"/>
                </a:highlight>
                <a:uLnTx/>
                <a:uFillTx/>
                <a:latin typeface="Arial" panose="020B0604020202020204" pitchFamily="34" charset="0"/>
                <a:ea typeface="+mn-ea"/>
                <a:cs typeface="Arial" panose="020B0604020202020204" pitchFamily="34" charset="0"/>
              </a:rPr>
              <a:t>Summary   </a:t>
            </a:r>
            <a:br>
              <a:rPr kumimoji="0" lang="en-US" sz="1600" b="0" i="0" u="sng" strike="noStrike" kern="1200" cap="none" spc="0" normalizeH="0" baseline="0" noProof="0" dirty="0">
                <a:ln>
                  <a:noFill/>
                </a:ln>
                <a:solidFill>
                  <a:srgbClr val="C00000"/>
                </a:solidFill>
                <a:effectLst/>
                <a:highlight>
                  <a:srgbClr val="FFFF00"/>
                </a:highlight>
                <a:uLnTx/>
                <a:uFillTx/>
                <a:latin typeface="Arial" panose="020B0604020202020204" pitchFamily="34" charset="0"/>
                <a:ea typeface="+mn-ea"/>
                <a:cs typeface="Arial" panose="020B0604020202020204" pitchFamily="34" charset="0"/>
              </a:rPr>
            </a:b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Wingdings" panose="05000000000000000000" pitchFamily="2" charset="2"/>
              </a:rPr>
              <a:t># Performance  Able to judge OK/NG by machine.</a:t>
            </a:r>
            <a:br>
              <a:rPr kumimoji="0" lang="en-US" sz="16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br>
            <a:r>
              <a:rPr kumimoji="0" lang="en-US" sz="16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sym typeface="Wingdings" panose="05000000000000000000" pitchFamily="2" charset="2"/>
              </a:rPr>
              <a:t># Investment</a:t>
            </a:r>
            <a:r>
              <a:rPr kumimoji="0" lang="en-US" sz="16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    </a:t>
            </a:r>
            <a:r>
              <a:rPr kumimoji="0" lang="en-US" sz="16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sym typeface="Wingdings" panose="05000000000000000000" pitchFamily="2" charset="2"/>
              </a:rPr>
              <a:t> C</a:t>
            </a:r>
            <a:r>
              <a:rPr kumimoji="0" lang="en-US" sz="16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ost estimation for additional part. </a:t>
            </a:r>
            <a:r>
              <a:rPr kumimoji="0" lang="en-US" sz="16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sym typeface="Wingdings" panose="05000000000000000000" pitchFamily="2" charset="2"/>
              </a:rPr>
              <a:t> 40K THB per machine</a:t>
            </a:r>
          </a:p>
          <a:p>
            <a:pPr marL="0" marR="0" lvl="0" indent="0" algn="l" defTabSz="914400" rtl="0" eaLnBrk="1" fontAlgn="auto" latinLnBrk="0" hangingPunct="1">
              <a:lnSpc>
                <a:spcPct val="100000"/>
              </a:lnSpc>
              <a:spcBef>
                <a:spcPts val="0"/>
              </a:spcBef>
              <a:spcAft>
                <a:spcPts val="0"/>
              </a:spcAft>
              <a:buClrTx/>
              <a:buSzTx/>
              <a:buFontTx/>
              <a:buNone/>
              <a:defRPr/>
            </a:pPr>
            <a:r>
              <a:rPr lang="en-US" sz="1600" dirty="0">
                <a:solidFill>
                  <a:srgbClr val="FF0000"/>
                </a:solidFill>
                <a:latin typeface="Arial" panose="020B0604020202020204" pitchFamily="34" charset="0"/>
                <a:cs typeface="Arial" panose="020B0604020202020204" pitchFamily="34" charset="0"/>
                <a:sym typeface="Wingdings" panose="05000000000000000000" pitchFamily="2" charset="2"/>
              </a:rPr>
              <a:t>	       We can utilize the old part from APC machine</a:t>
            </a:r>
            <a:r>
              <a:rPr lang="en-US" sz="1600" dirty="0">
                <a:solidFill>
                  <a:srgbClr val="0000FF"/>
                </a:solidFill>
                <a:latin typeface="Arial" panose="020B0604020202020204" pitchFamily="34" charset="0"/>
                <a:cs typeface="Arial" panose="020B0604020202020204" pitchFamily="34" charset="0"/>
                <a:sym typeface="Wingdings" panose="05000000000000000000" pitchFamily="2" charset="2"/>
              </a:rPr>
              <a:t>	</a:t>
            </a:r>
            <a:r>
              <a:rPr kumimoji="0" lang="en-US" sz="16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sym typeface="Wingdings" panose="05000000000000000000" pitchFamily="2" charset="2"/>
              </a:rPr>
              <a:t> </a:t>
            </a:r>
            <a:endParaRPr lang="en-US" sz="1600" dirty="0">
              <a:solidFill>
                <a:srgbClr val="00B050"/>
              </a:solidFill>
              <a:latin typeface="Arial" panose="020B0604020202020204" pitchFamily="34" charset="0"/>
              <a:cs typeface="Arial" panose="020B0604020202020204" pitchFamily="34" charset="0"/>
              <a:sym typeface="Wingdings" panose="05000000000000000000" pitchFamily="2" charset="2"/>
            </a:endParaRPr>
          </a:p>
        </p:txBody>
      </p:sp>
      <p:sp>
        <p:nvSpPr>
          <p:cNvPr id="9" name="TextBox 12"/>
          <p:cNvSpPr txBox="1"/>
          <p:nvPr/>
        </p:nvSpPr>
        <p:spPr>
          <a:xfrm>
            <a:off x="1207135" y="2014220"/>
            <a:ext cx="7216775" cy="460375"/>
          </a:xfrm>
          <a:prstGeom prst="rect">
            <a:avLst/>
          </a:prstGeom>
          <a:solidFill>
            <a:schemeClr val="accent1">
              <a:lumMod val="20000"/>
              <a:lumOff val="80000"/>
            </a:schemeClr>
          </a:solidFill>
        </p:spPr>
        <p:style>
          <a:lnRef idx="1">
            <a:schemeClr val="accent4"/>
          </a:lnRef>
          <a:fillRef idx="3">
            <a:schemeClr val="accent4"/>
          </a:fillRef>
          <a:effectRef idx="2">
            <a:schemeClr val="accent4"/>
          </a:effectRef>
          <a:fontRef idx="minor">
            <a:schemeClr val="lt1"/>
          </a:fontRef>
        </p:style>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Comparison between OPT vs APC vs </a:t>
            </a:r>
            <a:r>
              <a:rPr kumimoji="0" lang="en-US" sz="2400" b="1" i="0" u="none" strike="noStrike" kern="1200" cap="none" spc="0" normalizeH="0" baseline="0" noProof="0" dirty="0">
                <a:ln>
                  <a:noFill/>
                </a:ln>
                <a:solidFill>
                  <a:srgbClr val="0000FF"/>
                </a:solidFill>
                <a:effectLst/>
                <a:uLnTx/>
                <a:uFillTx/>
                <a:latin typeface="Arial" panose="020B0604020202020204" pitchFamily="34" charset="0"/>
                <a:ea typeface="+mn-ea"/>
                <a:cs typeface="Arial" panose="020B0604020202020204" pitchFamily="34" charset="0"/>
              </a:rPr>
              <a:t>BACC</a:t>
            </a:r>
          </a:p>
        </p:txBody>
      </p:sp>
      <p:sp>
        <p:nvSpPr>
          <p:cNvPr id="11" name="TextBox 15"/>
          <p:cNvSpPr txBox="1"/>
          <p:nvPr/>
        </p:nvSpPr>
        <p:spPr>
          <a:xfrm>
            <a:off x="10136527" y="8747532"/>
            <a:ext cx="6202680" cy="82994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sym typeface="Wingdings" panose="05000000000000000000" pitchFamily="2" charset="2"/>
              </a:rPr>
              <a:t>#Benefit           </a:t>
            </a:r>
            <a:r>
              <a:rPr lang="en-US" sz="1600" dirty="0">
                <a:solidFill>
                  <a:srgbClr val="00B050"/>
                </a:solidFill>
                <a:latin typeface="Arial" panose="020B0604020202020204" pitchFamily="34" charset="0"/>
                <a:cs typeface="Arial" panose="020B0604020202020204" pitchFamily="34" charset="0"/>
                <a:sym typeface="Wingdings" panose="05000000000000000000" pitchFamily="2" charset="2"/>
              </a:rPr>
              <a:t>Reduce Inspector HC</a:t>
            </a:r>
            <a:r>
              <a:rPr kumimoji="0" lang="en-US" sz="16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sym typeface="Wingdings" panose="05000000000000000000" pitchFamily="2" charset="2"/>
              </a:rPr>
              <a:t>.</a:t>
            </a:r>
            <a:br>
              <a:rPr kumimoji="0" lang="en-US" sz="16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sym typeface="Wingdings" panose="05000000000000000000" pitchFamily="2" charset="2"/>
              </a:rPr>
            </a:br>
            <a:r>
              <a:rPr kumimoji="0" lang="en-US" sz="16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sym typeface="Wingdings" panose="05000000000000000000" pitchFamily="2" charset="2"/>
              </a:rPr>
              <a:t>                        Can implement for </a:t>
            </a:r>
            <a:r>
              <a:rPr lang="en-US" sz="1600" dirty="0">
                <a:solidFill>
                  <a:srgbClr val="00B050"/>
                </a:solidFill>
                <a:latin typeface="Arial" panose="020B0604020202020204" pitchFamily="34" charset="0"/>
                <a:cs typeface="Arial" panose="020B0604020202020204" pitchFamily="34" charset="0"/>
                <a:sym typeface="Wingdings" panose="05000000000000000000" pitchFamily="2" charset="2"/>
              </a:rPr>
              <a:t>Full </a:t>
            </a:r>
            <a:r>
              <a:rPr kumimoji="0" lang="en-US" sz="16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sym typeface="Wingdings" panose="05000000000000000000" pitchFamily="2" charset="2"/>
              </a:rPr>
              <a:t>Automation Line.</a:t>
            </a:r>
            <a:br>
              <a:rPr kumimoji="0" lang="en-US" sz="1600" b="0" i="0" u="none" strike="noStrike" kern="1200" cap="none" spc="0" normalizeH="0" baseline="0" noProof="0" dirty="0">
                <a:ln>
                  <a:noFill/>
                </a:ln>
                <a:solidFill>
                  <a:srgbClr val="00B050"/>
                </a:solidFill>
                <a:effectLst/>
                <a:uLnTx/>
                <a:uFillTx/>
                <a:latin typeface="Arial" panose="020B0604020202020204" pitchFamily="34" charset="0"/>
                <a:ea typeface="+mn-ea"/>
                <a:cs typeface="Arial" panose="020B0604020202020204" pitchFamily="34" charset="0"/>
                <a:sym typeface="Wingdings" panose="05000000000000000000" pitchFamily="2" charset="2"/>
              </a:rPr>
            </a:br>
            <a:r>
              <a:rPr kumimoji="0" lang="en-US" sz="1600" b="0" i="0" u="none" strike="noStrike" kern="1200" cap="none" spc="0" normalizeH="0" baseline="0" noProof="0" dirty="0">
                <a:ln>
                  <a:noFill/>
                </a:ln>
                <a:solidFill>
                  <a:srgbClr val="0000FF"/>
                </a:solidFill>
                <a:effectLst/>
                <a:uLnTx/>
                <a:uFillTx/>
                <a:latin typeface="Arial" panose="020B0604020202020204" pitchFamily="34" charset="0"/>
                <a:ea typeface="+mn-ea"/>
                <a:cs typeface="Arial" panose="020B0604020202020204" pitchFamily="34" charset="0"/>
                <a:sym typeface="Wingdings" panose="05000000000000000000" pitchFamily="2" charset="2"/>
              </a:rPr>
              <a:t>#ROI              </a:t>
            </a:r>
            <a:r>
              <a:rPr kumimoji="0" lang="en-US" sz="16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sym typeface="Wingdings" panose="05000000000000000000" pitchFamily="2" charset="2"/>
              </a:rPr>
              <a:t></a:t>
            </a:r>
            <a:r>
              <a:rPr lang="en-US" sz="1600" dirty="0">
                <a:solidFill>
                  <a:srgbClr val="0000FF"/>
                </a:solidFill>
                <a:latin typeface="Arial" panose="020B0604020202020204" pitchFamily="34" charset="0"/>
                <a:cs typeface="Arial" panose="020B0604020202020204" pitchFamily="34" charset="0"/>
                <a:sym typeface="Wingdings" panose="05000000000000000000" pitchFamily="2" charset="2"/>
              </a:rPr>
              <a:t> ### TBD ###</a:t>
            </a:r>
            <a:endParaRPr kumimoji="0" lang="en-US" sz="1600" b="0" i="0" u="none" strike="noStrike" kern="1200" cap="none" spc="0" normalizeH="0" baseline="0" noProof="0" dirty="0">
              <a:ln>
                <a:noFill/>
              </a:ln>
              <a:solidFill>
                <a:srgbClr val="0000FF"/>
              </a:solidFill>
              <a:effectLst/>
              <a:uLnTx/>
              <a:uFillTx/>
              <a:latin typeface="Arial" panose="020B0604020202020204" pitchFamily="34" charset="0"/>
              <a:ea typeface="+mn-ea"/>
              <a:cs typeface="Arial" panose="020B0604020202020204" pitchFamily="34" charset="0"/>
              <a:sym typeface="Wingdings" panose="05000000000000000000" pitchFamily="2" charset="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8"/>
          <p:cNvSpPr txBox="1"/>
          <p:nvPr/>
        </p:nvSpPr>
        <p:spPr>
          <a:xfrm>
            <a:off x="7620" y="640715"/>
            <a:ext cx="18298795" cy="1115695"/>
          </a:xfrm>
          <a:prstGeom prst="rect">
            <a:avLst/>
          </a:prstGeom>
        </p:spPr>
        <p:txBody>
          <a:bodyPr wrap="square" lIns="0" tIns="0" rIns="0" bIns="0" rtlCol="0" anchor="t">
            <a:spAutoFit/>
          </a:bodyPr>
          <a:lstStyle/>
          <a:p>
            <a:pPr algn="ctr">
              <a:lnSpc>
                <a:spcPts val="8700"/>
              </a:lnSpc>
            </a:pPr>
            <a:r>
              <a:rPr lang="en-US" sz="6215" b="1">
                <a:latin typeface="Fira Sans Medium" panose="020B0603050000020004"/>
              </a:rPr>
              <a:t>#Time Plan for BACC </a:t>
            </a:r>
            <a:r>
              <a:rPr lang="en-US" sz="5400" b="1">
                <a:latin typeface="Fira Sans Medium" panose="020B0603050000020004"/>
              </a:rPr>
              <a:t>[Trial in PDX223 PVT+SS2]</a:t>
            </a:r>
          </a:p>
        </p:txBody>
      </p:sp>
      <p:pic>
        <p:nvPicPr>
          <p:cNvPr id="10" name="Picture 9"/>
          <p:cNvPicPr>
            <a:picLocks noChangeAspect="1"/>
          </p:cNvPicPr>
          <p:nvPr/>
        </p:nvPicPr>
        <p:blipFill>
          <a:blip r:embed="rId2"/>
          <a:srcRect l="64468" t="29338" r="2981" b="28092"/>
          <a:stretch>
            <a:fillRect/>
          </a:stretch>
        </p:blipFill>
        <p:spPr>
          <a:xfrm>
            <a:off x="749300" y="1717675"/>
            <a:ext cx="16772890" cy="7799070"/>
          </a:xfrm>
          <a:prstGeom prst="rect">
            <a:avLst/>
          </a:prstGeom>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 name="Group 5"/>
          <p:cNvGrpSpPr/>
          <p:nvPr/>
        </p:nvGrpSpPr>
        <p:grpSpPr>
          <a:xfrm>
            <a:off x="0" y="0"/>
            <a:ext cx="18288000" cy="9293225"/>
            <a:chOff x="0" y="0"/>
            <a:chExt cx="28800" cy="14635"/>
          </a:xfrm>
        </p:grpSpPr>
        <p:cxnSp>
          <p:nvCxnSpPr>
            <p:cNvPr id="152" name="Connector: Elbow 151"/>
            <p:cNvCxnSpPr>
              <a:stCxn id="4" idx="0"/>
              <a:endCxn id="135" idx="3"/>
            </p:cNvCxnSpPr>
            <p:nvPr/>
          </p:nvCxnSpPr>
          <p:spPr>
            <a:xfrm rot="16200000" flipV="1">
              <a:off x="17643" y="2480"/>
              <a:ext cx="309" cy="10616"/>
            </a:xfrm>
            <a:prstGeom prst="bentConnector2">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8475" y="2372"/>
              <a:ext cx="3245"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20379" y="2041"/>
              <a:ext cx="3245"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9" name="Rounded Rectangle 147"/>
            <p:cNvSpPr/>
            <p:nvPr/>
          </p:nvSpPr>
          <p:spPr>
            <a:xfrm>
              <a:off x="583" y="5882"/>
              <a:ext cx="27691" cy="8702"/>
            </a:xfrm>
            <a:prstGeom prst="roundRect">
              <a:avLst>
                <a:gd name="adj" fmla="val 5444"/>
              </a:avLst>
            </a:prstGeom>
            <a:noFill/>
            <a:ln w="19050">
              <a:solidFill>
                <a:schemeClr val="bg1">
                  <a:lumMod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dirty="0">
                <a:ln>
                  <a:noFill/>
                </a:ln>
                <a:solidFill>
                  <a:srgbClr val="FFFFFF"/>
                </a:solidFill>
                <a:effectLst/>
                <a:uLnTx/>
                <a:uFillTx/>
                <a:latin typeface="Arial Nova Cond" panose="020B0506020202020204" pitchFamily="34" charset="0"/>
                <a:ea typeface="+mn-ea"/>
                <a:cs typeface="+mn-cs"/>
              </a:endParaRPr>
            </a:p>
          </p:txBody>
        </p:sp>
        <p:sp>
          <p:nvSpPr>
            <p:cNvPr id="10" name="TextBox 9"/>
            <p:cNvSpPr txBox="1"/>
            <p:nvPr/>
          </p:nvSpPr>
          <p:spPr>
            <a:xfrm>
              <a:off x="1022" y="5486"/>
              <a:ext cx="3364" cy="725"/>
            </a:xfrm>
            <a:prstGeom prst="rect">
              <a:avLst/>
            </a:prstGeom>
            <a:solidFill>
              <a:srgbClr val="FFFF00"/>
            </a:solidFill>
            <a:ln>
              <a:solidFill>
                <a:schemeClr val="bg1">
                  <a:lumMod val="85000"/>
                </a:schemeClr>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Arial Nova Cond" panose="020B0506020202020204" pitchFamily="34" charset="0"/>
                  <a:ea typeface="+mn-ea"/>
                  <a:cs typeface="+mn-cs"/>
                </a:rPr>
                <a:t>SMART Room</a:t>
              </a:r>
            </a:p>
          </p:txBody>
        </p:sp>
        <p:sp>
          <p:nvSpPr>
            <p:cNvPr id="12" name="TextBox 11"/>
            <p:cNvSpPr txBox="1"/>
            <p:nvPr/>
          </p:nvSpPr>
          <p:spPr>
            <a:xfrm>
              <a:off x="17916" y="13464"/>
              <a:ext cx="6999" cy="652"/>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100" b="0" i="0" u="none" strike="noStrike" kern="1200" cap="none" spc="0" normalizeH="0" baseline="0" noProof="0" dirty="0">
                  <a:ln>
                    <a:noFill/>
                  </a:ln>
                  <a:solidFill>
                    <a:srgbClr val="000000"/>
                  </a:solidFill>
                  <a:effectLst/>
                  <a:uLnTx/>
                  <a:uFillTx/>
                  <a:latin typeface="Arial Nova Cond" panose="020B0506020202020204" pitchFamily="34" charset="0"/>
                  <a:ea typeface="+mn-ea"/>
                  <a:cs typeface="+mn-cs"/>
                </a:rPr>
                <a:t>STTB Production Line Area</a:t>
              </a:r>
            </a:p>
          </p:txBody>
        </p:sp>
        <p:grpSp>
          <p:nvGrpSpPr>
            <p:cNvPr id="28" name="Group 27"/>
            <p:cNvGrpSpPr/>
            <p:nvPr/>
          </p:nvGrpSpPr>
          <p:grpSpPr>
            <a:xfrm>
              <a:off x="21604" y="10417"/>
              <a:ext cx="2626" cy="1578"/>
              <a:chOff x="5434198" y="4716231"/>
              <a:chExt cx="1479523" cy="889271"/>
            </a:xfrm>
          </p:grpSpPr>
          <p:pic>
            <p:nvPicPr>
              <p:cNvPr id="29" name="Picture 28"/>
              <p:cNvPicPr>
                <a:picLocks noChangeAspect="1"/>
              </p:cNvPicPr>
              <p:nvPr/>
            </p:nvPicPr>
            <p:blipFill>
              <a:blip r:embed="rId2" cstate="screen"/>
              <a:stretch>
                <a:fillRect/>
              </a:stretch>
            </p:blipFill>
            <p:spPr>
              <a:xfrm>
                <a:off x="6511678" y="4986918"/>
                <a:ext cx="402043" cy="562368"/>
              </a:xfrm>
              <a:prstGeom prst="rect">
                <a:avLst/>
              </a:prstGeom>
            </p:spPr>
          </p:pic>
          <p:grpSp>
            <p:nvGrpSpPr>
              <p:cNvPr id="30" name="Group 29"/>
              <p:cNvGrpSpPr/>
              <p:nvPr/>
            </p:nvGrpSpPr>
            <p:grpSpPr>
              <a:xfrm>
                <a:off x="5434198" y="4716231"/>
                <a:ext cx="1122381" cy="889271"/>
                <a:chOff x="3221633" y="2390775"/>
                <a:chExt cx="3712567" cy="2096218"/>
              </a:xfrm>
            </p:grpSpPr>
            <p:pic>
              <p:nvPicPr>
                <p:cNvPr id="31" name="Picture 30"/>
                <p:cNvPicPr>
                  <a:picLocks noChangeAspect="1"/>
                </p:cNvPicPr>
                <p:nvPr/>
              </p:nvPicPr>
              <p:blipFill>
                <a:blip r:embed="rId3" cstate="screen"/>
                <a:stretch>
                  <a:fillRect/>
                </a:stretch>
              </p:blipFill>
              <p:spPr>
                <a:xfrm>
                  <a:off x="5257800" y="2390775"/>
                  <a:ext cx="1676400" cy="2076450"/>
                </a:xfrm>
                <a:prstGeom prst="rect">
                  <a:avLst/>
                </a:prstGeom>
              </p:spPr>
            </p:pic>
            <p:pic>
              <p:nvPicPr>
                <p:cNvPr id="32" name="Picture 31"/>
                <p:cNvPicPr>
                  <a:picLocks noChangeAspect="1"/>
                </p:cNvPicPr>
                <p:nvPr/>
              </p:nvPicPr>
              <p:blipFill>
                <a:blip r:embed="rId4" cstate="screen"/>
                <a:stretch>
                  <a:fillRect/>
                </a:stretch>
              </p:blipFill>
              <p:spPr>
                <a:xfrm>
                  <a:off x="3221633" y="2991568"/>
                  <a:ext cx="2038350" cy="1495425"/>
                </a:xfrm>
                <a:prstGeom prst="rect">
                  <a:avLst/>
                </a:prstGeom>
              </p:spPr>
            </p:pic>
          </p:grpSp>
        </p:grpSp>
        <p:grpSp>
          <p:nvGrpSpPr>
            <p:cNvPr id="35" name="Group 34"/>
            <p:cNvGrpSpPr/>
            <p:nvPr/>
          </p:nvGrpSpPr>
          <p:grpSpPr>
            <a:xfrm>
              <a:off x="1537" y="10397"/>
              <a:ext cx="1992" cy="1578"/>
              <a:chOff x="3221633" y="2390775"/>
              <a:chExt cx="3712567" cy="2096218"/>
            </a:xfrm>
          </p:grpSpPr>
          <p:pic>
            <p:nvPicPr>
              <p:cNvPr id="36" name="Picture 35"/>
              <p:cNvPicPr>
                <a:picLocks noChangeAspect="1"/>
              </p:cNvPicPr>
              <p:nvPr/>
            </p:nvPicPr>
            <p:blipFill>
              <a:blip r:embed="rId3" cstate="screen"/>
              <a:stretch>
                <a:fillRect/>
              </a:stretch>
            </p:blipFill>
            <p:spPr>
              <a:xfrm>
                <a:off x="5257800" y="2390775"/>
                <a:ext cx="1676400" cy="2076450"/>
              </a:xfrm>
              <a:prstGeom prst="rect">
                <a:avLst/>
              </a:prstGeom>
            </p:spPr>
          </p:pic>
          <p:pic>
            <p:nvPicPr>
              <p:cNvPr id="37" name="Picture 36"/>
              <p:cNvPicPr>
                <a:picLocks noChangeAspect="1"/>
              </p:cNvPicPr>
              <p:nvPr/>
            </p:nvPicPr>
            <p:blipFill>
              <a:blip r:embed="rId4" cstate="screen"/>
              <a:stretch>
                <a:fillRect/>
              </a:stretch>
            </p:blipFill>
            <p:spPr>
              <a:xfrm>
                <a:off x="3221633" y="2991568"/>
                <a:ext cx="2038350" cy="1495425"/>
              </a:xfrm>
              <a:prstGeom prst="rect">
                <a:avLst/>
              </a:prstGeom>
            </p:spPr>
          </p:pic>
        </p:grpSp>
        <p:grpSp>
          <p:nvGrpSpPr>
            <p:cNvPr id="54" name="Group 53"/>
            <p:cNvGrpSpPr/>
            <p:nvPr/>
          </p:nvGrpSpPr>
          <p:grpSpPr>
            <a:xfrm>
              <a:off x="4163" y="10444"/>
              <a:ext cx="2618" cy="1574"/>
              <a:chOff x="4783799" y="854027"/>
              <a:chExt cx="1475130" cy="1072988"/>
            </a:xfrm>
            <a:solidFill>
              <a:schemeClr val="bg1">
                <a:lumMod val="95000"/>
              </a:schemeClr>
            </a:solidFill>
          </p:grpSpPr>
          <p:pic>
            <p:nvPicPr>
              <p:cNvPr id="55" name="Picture 54"/>
              <p:cNvPicPr>
                <a:picLocks noChangeAspect="1"/>
              </p:cNvPicPr>
              <p:nvPr/>
            </p:nvPicPr>
            <p:blipFill>
              <a:blip r:embed="rId5" cstate="screen"/>
              <a:stretch>
                <a:fillRect/>
              </a:stretch>
            </p:blipFill>
            <p:spPr>
              <a:xfrm>
                <a:off x="5275007" y="854027"/>
                <a:ext cx="579457" cy="657518"/>
              </a:xfrm>
              <a:prstGeom prst="rect">
                <a:avLst/>
              </a:prstGeom>
              <a:grpFill/>
            </p:spPr>
          </p:pic>
          <p:sp>
            <p:nvSpPr>
              <p:cNvPr id="56" name="TextBox 55"/>
              <p:cNvSpPr txBox="1"/>
              <p:nvPr/>
            </p:nvSpPr>
            <p:spPr>
              <a:xfrm>
                <a:off x="4783799" y="1568397"/>
                <a:ext cx="1475130" cy="358618"/>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575" b="0" i="0" u="none" strike="noStrike" kern="1200" cap="none" spc="0" normalizeH="0" baseline="0" noProof="0" dirty="0">
                    <a:ln>
                      <a:noFill/>
                    </a:ln>
                    <a:solidFill>
                      <a:prstClr val="black"/>
                    </a:solidFill>
                    <a:effectLst/>
                    <a:uLnTx/>
                    <a:uFillTx/>
                    <a:latin typeface="Arial Nova Cond" panose="020B0506020202020204" pitchFamily="34" charset="0"/>
                    <a:ea typeface="+mn-ea"/>
                    <a:cs typeface="+mn-cs"/>
                  </a:rPr>
                  <a:t>STTB Engineer</a:t>
                </a:r>
              </a:p>
            </p:txBody>
          </p:sp>
        </p:grpSp>
        <p:sp>
          <p:nvSpPr>
            <p:cNvPr id="66" name="Rectangle 65"/>
            <p:cNvSpPr/>
            <p:nvPr/>
          </p:nvSpPr>
          <p:spPr>
            <a:xfrm>
              <a:off x="8269" y="3139"/>
              <a:ext cx="2312" cy="5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575" b="0" i="0" u="none" strike="noStrike" kern="1200" cap="none" spc="0" normalizeH="0" baseline="0" noProof="0" dirty="0">
                  <a:ln>
                    <a:noFill/>
                  </a:ln>
                  <a:solidFill>
                    <a:prstClr val="black"/>
                  </a:solidFill>
                  <a:effectLst/>
                  <a:uLnTx/>
                  <a:uFillTx/>
                  <a:latin typeface="Arial Nova Cond" panose="020B0506020202020204" pitchFamily="34" charset="0"/>
                  <a:ea typeface="+mn-ea"/>
                  <a:cs typeface="+mn-cs"/>
                </a:rPr>
                <a:t>43.72.228.147</a:t>
              </a:r>
            </a:p>
          </p:txBody>
        </p:sp>
        <p:sp>
          <p:nvSpPr>
            <p:cNvPr id="67" name="Rectangle 66"/>
            <p:cNvSpPr/>
            <p:nvPr/>
          </p:nvSpPr>
          <p:spPr>
            <a:xfrm>
              <a:off x="5298" y="4816"/>
              <a:ext cx="4940" cy="12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575" b="0" i="0" u="none" strike="noStrike" kern="1200" cap="none" spc="0" normalizeH="0" baseline="0" noProof="0" dirty="0">
                  <a:ln>
                    <a:noFill/>
                  </a:ln>
                  <a:solidFill>
                    <a:prstClr val="black"/>
                  </a:solidFill>
                  <a:effectLst/>
                  <a:uLnTx/>
                  <a:uFillTx/>
                  <a:latin typeface="Arial Nova Cond" panose="020B0506020202020204" pitchFamily="34" charset="0"/>
                  <a:ea typeface="+mn-ea"/>
                  <a:cs typeface="+mn-cs"/>
                </a:rPr>
                <a:t>THSTTBMESSUB04 (Smart Portal)</a:t>
              </a:r>
            </a:p>
            <a:p>
              <a:pPr marL="0" marR="0" lvl="0" indent="0" algn="l" defTabSz="914400" rtl="0" eaLnBrk="1" fontAlgn="auto" latinLnBrk="0" hangingPunct="1">
                <a:lnSpc>
                  <a:spcPct val="100000"/>
                </a:lnSpc>
                <a:spcBef>
                  <a:spcPts val="0"/>
                </a:spcBef>
                <a:spcAft>
                  <a:spcPts val="0"/>
                </a:spcAft>
                <a:buClrTx/>
                <a:buSzTx/>
                <a:buFontTx/>
                <a:buNone/>
                <a:defRPr/>
              </a:pPr>
              <a:r>
                <a:rPr lang="en-US" sz="1575" i="1" dirty="0">
                  <a:solidFill>
                    <a:prstClr val="black"/>
                  </a:solidFill>
                  <a:latin typeface="Arial Nova Cond" panose="020B0506020202020204" pitchFamily="34" charset="0"/>
                </a:rPr>
                <a:t>To monitor BACC data</a:t>
              </a:r>
              <a:endParaRPr kumimoji="0" lang="en-US" sz="1575" b="0" i="1" u="none" strike="noStrike" kern="1200" cap="none" spc="0" normalizeH="0" baseline="0" noProof="0" dirty="0">
                <a:ln>
                  <a:noFill/>
                </a:ln>
                <a:solidFill>
                  <a:prstClr val="black"/>
                </a:solidFill>
                <a:effectLst/>
                <a:uLnTx/>
                <a:uFillTx/>
                <a:latin typeface="Arial Nova Cond" panose="020B0506020202020204" pitchFamily="34" charset="0"/>
                <a:ea typeface="+mn-ea"/>
                <a:cs typeface="+mn-cs"/>
              </a:endParaRPr>
            </a:p>
          </p:txBody>
        </p:sp>
        <p:sp>
          <p:nvSpPr>
            <p:cNvPr id="94" name="Thought Bubble: Cloud 93"/>
            <p:cNvSpPr/>
            <p:nvPr/>
          </p:nvSpPr>
          <p:spPr>
            <a:xfrm>
              <a:off x="10326" y="1457"/>
              <a:ext cx="5612" cy="2278"/>
            </a:xfrm>
            <a:prstGeom prst="cloudCallout">
              <a:avLst>
                <a:gd name="adj1" fmla="val -4173"/>
                <a:gd name="adj2" fmla="val 21461"/>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a:ln>
                  <a:noFill/>
                </a:ln>
                <a:solidFill>
                  <a:prstClr val="white"/>
                </a:solidFill>
                <a:effectLst/>
                <a:uLnTx/>
                <a:uFillTx/>
                <a:latin typeface="Arial Nova Cond" panose="020B0506020202020204" pitchFamily="34" charset="0"/>
                <a:ea typeface="+mn-ea"/>
                <a:cs typeface="+mn-cs"/>
              </a:endParaRPr>
            </a:p>
          </p:txBody>
        </p:sp>
        <p:sp>
          <p:nvSpPr>
            <p:cNvPr id="95" name="TextBox 94"/>
            <p:cNvSpPr txBox="1"/>
            <p:nvPr/>
          </p:nvSpPr>
          <p:spPr>
            <a:xfrm>
              <a:off x="12037" y="2198"/>
              <a:ext cx="2258" cy="7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700" b="0" i="0" u="none" strike="noStrike" kern="1200" cap="none" spc="0" normalizeH="0" baseline="0" noProof="0" dirty="0">
                  <a:ln>
                    <a:noFill/>
                  </a:ln>
                  <a:solidFill>
                    <a:prstClr val="white"/>
                  </a:solidFill>
                  <a:effectLst/>
                  <a:uLnTx/>
                  <a:uFillTx/>
                  <a:latin typeface="Arial Nova Cond" panose="020B0506020202020204" pitchFamily="34" charset="0"/>
                  <a:ea typeface="+mn-ea"/>
                  <a:cs typeface="+mn-cs"/>
                </a:rPr>
                <a:t>AP SEN</a:t>
              </a:r>
            </a:p>
          </p:txBody>
        </p:sp>
        <p:grpSp>
          <p:nvGrpSpPr>
            <p:cNvPr id="25" name="Group 24"/>
            <p:cNvGrpSpPr/>
            <p:nvPr/>
          </p:nvGrpSpPr>
          <p:grpSpPr>
            <a:xfrm>
              <a:off x="22393" y="3900"/>
              <a:ext cx="3627" cy="790"/>
              <a:chOff x="7138868" y="2016023"/>
              <a:chExt cx="2043789" cy="538551"/>
            </a:xfrm>
            <a:solidFill>
              <a:schemeClr val="bg1">
                <a:lumMod val="95000"/>
              </a:schemeClr>
            </a:solidFill>
          </p:grpSpPr>
          <p:sp>
            <p:nvSpPr>
              <p:cNvPr id="26" name="TextBox 25"/>
              <p:cNvSpPr txBox="1"/>
              <p:nvPr/>
            </p:nvSpPr>
            <p:spPr>
              <a:xfrm>
                <a:off x="7138868" y="2103072"/>
                <a:ext cx="1499743" cy="444522"/>
              </a:xfrm>
              <a:prstGeom prst="rect">
                <a:avLst/>
              </a:prstGeom>
              <a:grp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100" b="0" i="0" u="none" strike="noStrike" kern="1200" cap="none" spc="0" normalizeH="0" baseline="0" noProof="0" dirty="0">
                    <a:ln>
                      <a:noFill/>
                    </a:ln>
                    <a:solidFill>
                      <a:srgbClr val="000000"/>
                    </a:solidFill>
                    <a:effectLst/>
                    <a:uLnTx/>
                    <a:uFillTx/>
                    <a:latin typeface="Arial Nova Cond" panose="020B0506020202020204" pitchFamily="34" charset="0"/>
                    <a:ea typeface="+mn-ea"/>
                    <a:cs typeface="+mn-cs"/>
                  </a:rPr>
                  <a:t>SEC @Sony</a:t>
                </a:r>
              </a:p>
            </p:txBody>
          </p:sp>
          <p:pic>
            <p:nvPicPr>
              <p:cNvPr id="27" name="Picture 26"/>
              <p:cNvPicPr>
                <a:picLocks noChangeAspect="1"/>
              </p:cNvPicPr>
              <p:nvPr/>
            </p:nvPicPr>
            <p:blipFill>
              <a:blip r:embed="rId6" cstate="screen"/>
              <a:stretch>
                <a:fillRect/>
              </a:stretch>
            </p:blipFill>
            <p:spPr>
              <a:xfrm>
                <a:off x="8708043" y="2016023"/>
                <a:ext cx="474614" cy="538551"/>
              </a:xfrm>
              <a:prstGeom prst="rect">
                <a:avLst/>
              </a:prstGeom>
              <a:grpFill/>
              <a:ln>
                <a:noFill/>
              </a:ln>
            </p:spPr>
          </p:pic>
        </p:grpSp>
        <p:cxnSp>
          <p:nvCxnSpPr>
            <p:cNvPr id="112" name="Straight Connector 111"/>
            <p:cNvCxnSpPr/>
            <p:nvPr/>
          </p:nvCxnSpPr>
          <p:spPr>
            <a:xfrm>
              <a:off x="2946" y="2441"/>
              <a:ext cx="3245"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67" name="Group 166"/>
            <p:cNvGrpSpPr/>
            <p:nvPr/>
          </p:nvGrpSpPr>
          <p:grpSpPr>
            <a:xfrm>
              <a:off x="594" y="2021"/>
              <a:ext cx="2561" cy="2025"/>
              <a:chOff x="251279" y="711987"/>
              <a:chExt cx="1084117" cy="857445"/>
            </a:xfrm>
          </p:grpSpPr>
          <p:grpSp>
            <p:nvGrpSpPr>
              <p:cNvPr id="77" name="Group 76"/>
              <p:cNvGrpSpPr/>
              <p:nvPr/>
            </p:nvGrpSpPr>
            <p:grpSpPr>
              <a:xfrm>
                <a:off x="343949" y="813049"/>
                <a:ext cx="991447" cy="756383"/>
                <a:chOff x="4638843" y="1197381"/>
                <a:chExt cx="991447" cy="756383"/>
              </a:xfrm>
              <a:solidFill>
                <a:schemeClr val="bg1">
                  <a:lumMod val="95000"/>
                </a:schemeClr>
              </a:solidFill>
            </p:grpSpPr>
            <p:pic>
              <p:nvPicPr>
                <p:cNvPr id="78" name="Picture 77"/>
                <p:cNvPicPr>
                  <a:picLocks noChangeAspect="1"/>
                </p:cNvPicPr>
                <p:nvPr/>
              </p:nvPicPr>
              <p:blipFill>
                <a:blip r:embed="rId7" cstate="screen"/>
                <a:stretch>
                  <a:fillRect/>
                </a:stretch>
              </p:blipFill>
              <p:spPr>
                <a:xfrm>
                  <a:off x="5188017" y="1197381"/>
                  <a:ext cx="326071" cy="369997"/>
                </a:xfrm>
                <a:prstGeom prst="rect">
                  <a:avLst/>
                </a:prstGeom>
                <a:grpFill/>
              </p:spPr>
            </p:pic>
            <p:sp>
              <p:nvSpPr>
                <p:cNvPr id="79" name="TextBox 78"/>
                <p:cNvSpPr txBox="1"/>
                <p:nvPr/>
              </p:nvSpPr>
              <p:spPr>
                <a:xfrm>
                  <a:off x="4638843" y="1677751"/>
                  <a:ext cx="991447" cy="276013"/>
                </a:xfrm>
                <a:prstGeom prst="rect">
                  <a:avLst/>
                </a:prstGeom>
                <a:grp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100" b="0" i="0" u="none" strike="noStrike" kern="1200" cap="none" spc="0" normalizeH="0" baseline="0" noProof="0" dirty="0">
                      <a:ln>
                        <a:noFill/>
                      </a:ln>
                      <a:solidFill>
                        <a:prstClr val="black"/>
                      </a:solidFill>
                      <a:effectLst/>
                      <a:uLnTx/>
                      <a:uFillTx/>
                      <a:latin typeface="Arial Nova Cond" panose="020B0506020202020204" pitchFamily="34" charset="0"/>
                      <a:ea typeface="+mn-ea"/>
                      <a:cs typeface="+mn-cs"/>
                    </a:rPr>
                    <a:t>STTB RAS</a:t>
                  </a:r>
                </a:p>
              </p:txBody>
            </p:sp>
          </p:grpSp>
          <p:pic>
            <p:nvPicPr>
              <p:cNvPr id="114" name="Picture 113"/>
              <p:cNvPicPr>
                <a:picLocks noChangeAspect="1"/>
              </p:cNvPicPr>
              <p:nvPr/>
            </p:nvPicPr>
            <p:blipFill>
              <a:blip r:embed="rId8" cstate="screen"/>
              <a:stretch>
                <a:fillRect/>
              </a:stretch>
            </p:blipFill>
            <p:spPr>
              <a:xfrm>
                <a:off x="251279" y="711987"/>
                <a:ext cx="624772" cy="505976"/>
              </a:xfrm>
              <a:prstGeom prst="rect">
                <a:avLst/>
              </a:prstGeom>
            </p:spPr>
          </p:pic>
        </p:grpSp>
        <p:pic>
          <p:nvPicPr>
            <p:cNvPr id="91" name="Picture 90"/>
            <p:cNvPicPr>
              <a:picLocks noChangeAspect="1"/>
            </p:cNvPicPr>
            <p:nvPr/>
          </p:nvPicPr>
          <p:blipFill>
            <a:blip r:embed="rId9" cstate="screen"/>
            <a:stretch>
              <a:fillRect/>
            </a:stretch>
          </p:blipFill>
          <p:spPr>
            <a:xfrm>
              <a:off x="22092" y="1794"/>
              <a:ext cx="825" cy="825"/>
            </a:xfrm>
            <a:prstGeom prst="rect">
              <a:avLst/>
            </a:prstGeom>
          </p:spPr>
        </p:pic>
        <p:pic>
          <p:nvPicPr>
            <p:cNvPr id="92" name="Picture 91"/>
            <p:cNvPicPr>
              <a:picLocks noChangeAspect="1"/>
            </p:cNvPicPr>
            <p:nvPr/>
          </p:nvPicPr>
          <p:blipFill>
            <a:blip r:embed="rId10" cstate="screen"/>
            <a:stretch>
              <a:fillRect/>
            </a:stretch>
          </p:blipFill>
          <p:spPr>
            <a:xfrm>
              <a:off x="4163" y="2011"/>
              <a:ext cx="770" cy="770"/>
            </a:xfrm>
            <a:prstGeom prst="rect">
              <a:avLst/>
            </a:prstGeom>
          </p:spPr>
        </p:pic>
        <p:cxnSp>
          <p:nvCxnSpPr>
            <p:cNvPr id="61" name="Connector: Elbow 60"/>
            <p:cNvCxnSpPr>
              <a:stCxn id="26" idx="1"/>
              <a:endCxn id="94" idx="2"/>
            </p:cNvCxnSpPr>
            <p:nvPr/>
          </p:nvCxnSpPr>
          <p:spPr>
            <a:xfrm rot="10800000">
              <a:off x="15933" y="2596"/>
              <a:ext cx="6459" cy="1758"/>
            </a:xfrm>
            <a:prstGeom prst="bentConnector3">
              <a:avLst>
                <a:gd name="adj1" fmla="val 49961"/>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2" name="Cloud 1"/>
            <p:cNvSpPr/>
            <p:nvPr/>
          </p:nvSpPr>
          <p:spPr>
            <a:xfrm>
              <a:off x="6288" y="1815"/>
              <a:ext cx="3176" cy="1533"/>
            </a:xfrm>
            <a:prstGeom prst="cloud">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600" b="0" i="0" u="none" strike="noStrike" kern="1200" cap="none" spc="0" normalizeH="0" baseline="0" noProof="0">
                <a:ln>
                  <a:noFill/>
                </a:ln>
                <a:solidFill>
                  <a:prstClr val="white"/>
                </a:solidFill>
                <a:effectLst/>
                <a:uLnTx/>
                <a:uFillTx/>
                <a:latin typeface="Arial Nova Cond" panose="020B0506020202020204" pitchFamily="34" charset="0"/>
                <a:ea typeface="+mn-ea"/>
                <a:cs typeface="+mn-cs"/>
              </a:endParaRPr>
            </a:p>
          </p:txBody>
        </p:sp>
        <p:cxnSp>
          <p:nvCxnSpPr>
            <p:cNvPr id="99" name="Straight Connector 98"/>
            <p:cNvCxnSpPr/>
            <p:nvPr/>
          </p:nvCxnSpPr>
          <p:spPr>
            <a:xfrm>
              <a:off x="15515" y="2184"/>
              <a:ext cx="3245"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97" name="Cloud 96"/>
            <p:cNvSpPr/>
            <p:nvPr/>
          </p:nvSpPr>
          <p:spPr>
            <a:xfrm>
              <a:off x="18082" y="1543"/>
              <a:ext cx="3176" cy="1533"/>
            </a:xfrm>
            <a:prstGeom prst="cloud">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3600" b="0" i="0" u="none" strike="noStrike" kern="1200" cap="none" spc="0" normalizeH="0" baseline="0" noProof="0">
                <a:ln>
                  <a:noFill/>
                </a:ln>
                <a:solidFill>
                  <a:prstClr val="white"/>
                </a:solidFill>
                <a:effectLst/>
                <a:uLnTx/>
                <a:uFillTx/>
                <a:latin typeface="Arial Nova Cond" panose="020B0506020202020204" pitchFamily="34" charset="0"/>
                <a:ea typeface="+mn-ea"/>
                <a:cs typeface="+mn-cs"/>
              </a:endParaRPr>
            </a:p>
          </p:txBody>
        </p:sp>
        <p:sp>
          <p:nvSpPr>
            <p:cNvPr id="101" name="Rectangle 100"/>
            <p:cNvSpPr/>
            <p:nvPr/>
          </p:nvSpPr>
          <p:spPr>
            <a:xfrm>
              <a:off x="18843" y="1851"/>
              <a:ext cx="1915" cy="72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Arial Nova Cond" panose="020B0506020202020204" pitchFamily="34" charset="0"/>
                  <a:ea typeface="+mn-ea"/>
                  <a:cs typeface="+mn-cs"/>
                </a:rPr>
                <a:t>Internet</a:t>
              </a:r>
            </a:p>
          </p:txBody>
        </p:sp>
        <p:sp>
          <p:nvSpPr>
            <p:cNvPr id="102" name="Rectangle 101"/>
            <p:cNvSpPr/>
            <p:nvPr/>
          </p:nvSpPr>
          <p:spPr>
            <a:xfrm>
              <a:off x="6812" y="2035"/>
              <a:ext cx="1915" cy="72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Arial Nova Cond" panose="020B0506020202020204" pitchFamily="34" charset="0"/>
                  <a:ea typeface="+mn-ea"/>
                  <a:cs typeface="+mn-cs"/>
                </a:rPr>
                <a:t>Internet</a:t>
              </a:r>
            </a:p>
          </p:txBody>
        </p:sp>
        <p:sp>
          <p:nvSpPr>
            <p:cNvPr id="104" name="Rectangle 103"/>
            <p:cNvSpPr/>
            <p:nvPr/>
          </p:nvSpPr>
          <p:spPr>
            <a:xfrm>
              <a:off x="22009" y="1208"/>
              <a:ext cx="1028" cy="58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b="0" i="0" u="none" strike="noStrike" kern="1200" cap="none" spc="0" normalizeH="0" baseline="0" noProof="0" dirty="0">
                  <a:ln>
                    <a:noFill/>
                  </a:ln>
                  <a:solidFill>
                    <a:prstClr val="black"/>
                  </a:solidFill>
                  <a:effectLst/>
                  <a:uLnTx/>
                  <a:uFillTx/>
                  <a:latin typeface="Arial Nova Cond" panose="020B0506020202020204" pitchFamily="34" charset="0"/>
                  <a:ea typeface="+mn-ea"/>
                  <a:cs typeface="+mn-cs"/>
                </a:rPr>
                <a:t>RAS</a:t>
              </a:r>
            </a:p>
          </p:txBody>
        </p:sp>
        <p:sp>
          <p:nvSpPr>
            <p:cNvPr id="105" name="Rectangle 104"/>
            <p:cNvSpPr/>
            <p:nvPr/>
          </p:nvSpPr>
          <p:spPr>
            <a:xfrm>
              <a:off x="3896" y="1423"/>
              <a:ext cx="1028" cy="58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b="0" i="0" u="none" strike="noStrike" kern="1200" cap="none" spc="0" normalizeH="0" baseline="0" noProof="0" dirty="0">
                  <a:ln>
                    <a:noFill/>
                  </a:ln>
                  <a:solidFill>
                    <a:prstClr val="black"/>
                  </a:solidFill>
                  <a:effectLst/>
                  <a:uLnTx/>
                  <a:uFillTx/>
                  <a:latin typeface="Arial Nova Cond" panose="020B0506020202020204" pitchFamily="34" charset="0"/>
                  <a:ea typeface="+mn-ea"/>
                  <a:cs typeface="+mn-cs"/>
                </a:rPr>
                <a:t>RAS</a:t>
              </a:r>
            </a:p>
          </p:txBody>
        </p:sp>
        <p:sp>
          <p:nvSpPr>
            <p:cNvPr id="106" name="Title 7"/>
            <p:cNvSpPr txBox="1"/>
            <p:nvPr/>
          </p:nvSpPr>
          <p:spPr>
            <a:xfrm>
              <a:off x="0" y="0"/>
              <a:ext cx="28800" cy="957"/>
            </a:xfrm>
            <a:prstGeom prst="rect">
              <a:avLst/>
            </a:prstGeom>
            <a:gradFill flip="none" rotWithShape="1">
              <a:gsLst>
                <a:gs pos="0">
                  <a:schemeClr val="accent1">
                    <a:shade val="30000"/>
                    <a:satMod val="115000"/>
                  </a:schemeClr>
                </a:gs>
                <a:gs pos="65000">
                  <a:schemeClr val="accent1">
                    <a:lumMod val="20000"/>
                    <a:lumOff val="80000"/>
                  </a:schemeClr>
                </a:gs>
                <a:gs pos="100000">
                  <a:schemeClr val="accent5">
                    <a:lumMod val="20000"/>
                    <a:lumOff val="80000"/>
                  </a:schemeClr>
                </a:gs>
              </a:gsLst>
              <a:lin ang="0" scaled="1"/>
              <a:tileRect/>
            </a:gradFill>
          </p:spPr>
          <p:txBody>
            <a:bodyPr anchor="ctr"/>
            <a:lstStyle>
              <a:lvl1pPr algn="l" defTabSz="914400" rtl="0" eaLnBrk="1" latinLnBrk="0" hangingPunct="1">
                <a:lnSpc>
                  <a:spcPct val="90000"/>
                </a:lnSpc>
                <a:spcBef>
                  <a:spcPct val="0"/>
                </a:spcBef>
                <a:buNone/>
                <a:defRPr sz="3600" b="1" kern="1200">
                  <a:solidFill>
                    <a:schemeClr val="tx1"/>
                  </a:solidFill>
                  <a:latin typeface="Meiryo UI"/>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b="0" i="0" u="none" strike="noStrike" kern="1200" cap="none" spc="0" normalizeH="0" baseline="0" noProof="0" dirty="0">
                  <a:ln>
                    <a:noFill/>
                  </a:ln>
                  <a:solidFill>
                    <a:prstClr val="white"/>
                  </a:solidFill>
                  <a:effectLst/>
                  <a:uLnTx/>
                  <a:uFillTx/>
                  <a:latin typeface="Arial Nova Cond" panose="020B0506020202020204" pitchFamily="34" charset="0"/>
                  <a:ea typeface="+mj-ea"/>
                  <a:cs typeface="Arial" panose="020B0604020202020204" pitchFamily="34" charset="0"/>
                </a:rPr>
                <a:t>BACC System Infrastructure</a:t>
              </a:r>
            </a:p>
          </p:txBody>
        </p:sp>
        <p:sp>
          <p:nvSpPr>
            <p:cNvPr id="110" name="TextBox 109"/>
            <p:cNvSpPr txBox="1"/>
            <p:nvPr/>
          </p:nvSpPr>
          <p:spPr>
            <a:xfrm>
              <a:off x="892" y="6548"/>
              <a:ext cx="4476" cy="145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700" b="0" i="0" u="none" strike="noStrike" kern="1200" cap="none" spc="0" normalizeH="0" baseline="0" noProof="0" dirty="0">
                  <a:ln>
                    <a:noFill/>
                  </a:ln>
                  <a:solidFill>
                    <a:srgbClr val="FF0000"/>
                  </a:solidFill>
                  <a:effectLst/>
                  <a:uLnTx/>
                  <a:uFillTx/>
                  <a:latin typeface="Arial Nova Cond" panose="020B0506020202020204" pitchFamily="34" charset="0"/>
                  <a:ea typeface="+mn-ea"/>
                  <a:cs typeface="+mn-cs"/>
                </a:rPr>
                <a:t>AI Training System</a:t>
              </a:r>
            </a:p>
          </p:txBody>
        </p:sp>
        <p:pic>
          <p:nvPicPr>
            <p:cNvPr id="135" name="Picture 31"/>
            <p:cNvPicPr>
              <a:picLocks noChangeAspect="1" noChangeArrowheads="1"/>
            </p:cNvPicPr>
            <p:nvPr/>
          </p:nvPicPr>
          <p:blipFill>
            <a:blip r:embed="rId11" cstate="screen"/>
            <a:srcRect/>
            <a:stretch>
              <a:fillRect/>
            </a:stretch>
          </p:blipFill>
          <p:spPr bwMode="auto">
            <a:xfrm>
              <a:off x="11204" y="6999"/>
              <a:ext cx="1285" cy="1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 name="Picture 138"/>
            <p:cNvPicPr>
              <a:picLocks noChangeAspect="1"/>
            </p:cNvPicPr>
            <p:nvPr/>
          </p:nvPicPr>
          <p:blipFill>
            <a:blip r:embed="rId12" cstate="screen"/>
            <a:stretch>
              <a:fillRect/>
            </a:stretch>
          </p:blipFill>
          <p:spPr>
            <a:xfrm>
              <a:off x="9042" y="3723"/>
              <a:ext cx="904" cy="1237"/>
            </a:xfrm>
            <a:prstGeom prst="rect">
              <a:avLst/>
            </a:prstGeom>
          </p:spPr>
        </p:pic>
        <p:pic>
          <p:nvPicPr>
            <p:cNvPr id="145" name="Picture 37"/>
            <p:cNvPicPr>
              <a:picLocks noChangeArrowheads="1"/>
            </p:cNvPicPr>
            <p:nvPr/>
          </p:nvPicPr>
          <p:blipFill>
            <a:blip r:embed="rId13" cstate="screen"/>
            <a:srcRect/>
            <a:stretch>
              <a:fillRect/>
            </a:stretch>
          </p:blipFill>
          <p:spPr bwMode="auto">
            <a:xfrm>
              <a:off x="11307" y="4911"/>
              <a:ext cx="1093" cy="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 name="Picture 1028"/>
            <p:cNvPicPr>
              <a:picLocks noChangeArrowheads="1"/>
            </p:cNvPicPr>
            <p:nvPr/>
          </p:nvPicPr>
          <p:blipFill>
            <a:blip r:embed="rId14" cstate="screen"/>
            <a:srcRect/>
            <a:stretch>
              <a:fillRect/>
            </a:stretch>
          </p:blipFill>
          <p:spPr bwMode="auto">
            <a:xfrm>
              <a:off x="13839" y="7080"/>
              <a:ext cx="754" cy="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 name="Rectangle 157"/>
            <p:cNvSpPr/>
            <p:nvPr/>
          </p:nvSpPr>
          <p:spPr>
            <a:xfrm>
              <a:off x="21651" y="9659"/>
              <a:ext cx="3148" cy="58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b="0" i="0" u="none" strike="noStrike" kern="1200" cap="none" spc="0" normalizeH="0" baseline="0" noProof="0" dirty="0">
                  <a:ln>
                    <a:noFill/>
                  </a:ln>
                  <a:solidFill>
                    <a:prstClr val="black"/>
                  </a:solidFill>
                  <a:effectLst/>
                  <a:uLnTx/>
                  <a:uFillTx/>
                  <a:latin typeface="Arial Nova Cond" panose="020B0506020202020204" pitchFamily="34" charset="0"/>
                  <a:ea typeface="+mn-ea"/>
                  <a:cs typeface="+mn-cs"/>
                </a:rPr>
                <a:t>BACC Machine#1</a:t>
              </a:r>
            </a:p>
          </p:txBody>
        </p:sp>
        <p:cxnSp>
          <p:nvCxnSpPr>
            <p:cNvPr id="164" name="Connector: Elbow 163"/>
            <p:cNvCxnSpPr>
              <a:stCxn id="130" idx="3"/>
              <a:endCxn id="55" idx="0"/>
            </p:cNvCxnSpPr>
            <p:nvPr/>
          </p:nvCxnSpPr>
          <p:spPr>
            <a:xfrm>
              <a:off x="3637" y="8567"/>
              <a:ext cx="1912" cy="1877"/>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168" name="Group 167"/>
            <p:cNvGrpSpPr/>
            <p:nvPr/>
          </p:nvGrpSpPr>
          <p:grpSpPr>
            <a:xfrm flipH="1">
              <a:off x="23440" y="1469"/>
              <a:ext cx="2581" cy="2025"/>
              <a:chOff x="251279" y="711987"/>
              <a:chExt cx="1086307" cy="857445"/>
            </a:xfrm>
          </p:grpSpPr>
          <p:grpSp>
            <p:nvGrpSpPr>
              <p:cNvPr id="169" name="Group 168"/>
              <p:cNvGrpSpPr/>
              <p:nvPr/>
            </p:nvGrpSpPr>
            <p:grpSpPr>
              <a:xfrm>
                <a:off x="273433" y="813049"/>
                <a:ext cx="1064153" cy="756383"/>
                <a:chOff x="4568327" y="1197381"/>
                <a:chExt cx="1064153" cy="756383"/>
              </a:xfrm>
              <a:solidFill>
                <a:schemeClr val="bg1">
                  <a:lumMod val="95000"/>
                </a:schemeClr>
              </a:solidFill>
            </p:grpSpPr>
            <p:pic>
              <p:nvPicPr>
                <p:cNvPr id="171" name="Picture 170"/>
                <p:cNvPicPr>
                  <a:picLocks noChangeAspect="1"/>
                </p:cNvPicPr>
                <p:nvPr/>
              </p:nvPicPr>
              <p:blipFill>
                <a:blip r:embed="rId7" cstate="screen"/>
                <a:stretch>
                  <a:fillRect/>
                </a:stretch>
              </p:blipFill>
              <p:spPr>
                <a:xfrm>
                  <a:off x="5188017" y="1197381"/>
                  <a:ext cx="326071" cy="369997"/>
                </a:xfrm>
                <a:prstGeom prst="rect">
                  <a:avLst/>
                </a:prstGeom>
                <a:grpFill/>
              </p:spPr>
            </p:pic>
            <p:sp>
              <p:nvSpPr>
                <p:cNvPr id="172" name="TextBox 171"/>
                <p:cNvSpPr txBox="1"/>
                <p:nvPr/>
              </p:nvSpPr>
              <p:spPr>
                <a:xfrm>
                  <a:off x="4568327" y="1677751"/>
                  <a:ext cx="1064153" cy="276013"/>
                </a:xfrm>
                <a:prstGeom prst="rect">
                  <a:avLst/>
                </a:prstGeom>
                <a:grp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100" b="0" i="0" u="none" strike="noStrike" kern="1200" cap="none" spc="0" normalizeH="0" baseline="0" noProof="0" dirty="0">
                      <a:ln>
                        <a:noFill/>
                      </a:ln>
                      <a:solidFill>
                        <a:prstClr val="black"/>
                      </a:solidFill>
                      <a:effectLst/>
                      <a:uLnTx/>
                      <a:uFillTx/>
                      <a:latin typeface="Arial Nova Cond" panose="020B0506020202020204" pitchFamily="34" charset="0"/>
                      <a:ea typeface="+mn-ea"/>
                      <a:cs typeface="+mn-cs"/>
                    </a:rPr>
                    <a:t>SOMC RAS</a:t>
                  </a:r>
                </a:p>
              </p:txBody>
            </p:sp>
          </p:grpSp>
          <p:pic>
            <p:nvPicPr>
              <p:cNvPr id="170" name="Picture 169"/>
              <p:cNvPicPr>
                <a:picLocks noChangeAspect="1"/>
              </p:cNvPicPr>
              <p:nvPr/>
            </p:nvPicPr>
            <p:blipFill>
              <a:blip r:embed="rId15" cstate="screen"/>
              <a:stretch>
                <a:fillRect/>
              </a:stretch>
            </p:blipFill>
            <p:spPr>
              <a:xfrm>
                <a:off x="251279" y="711987"/>
                <a:ext cx="624772" cy="505976"/>
              </a:xfrm>
              <a:prstGeom prst="rect">
                <a:avLst/>
              </a:prstGeom>
            </p:spPr>
          </p:pic>
        </p:grpSp>
        <p:sp>
          <p:nvSpPr>
            <p:cNvPr id="117" name="Rectangle 116"/>
            <p:cNvSpPr/>
            <p:nvPr/>
          </p:nvSpPr>
          <p:spPr>
            <a:xfrm>
              <a:off x="15014" y="7143"/>
              <a:ext cx="3190" cy="90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575" b="0" i="0" u="none" strike="noStrike" kern="1200" cap="none" spc="0" normalizeH="0" baseline="0" noProof="0" dirty="0">
                  <a:ln>
                    <a:noFill/>
                  </a:ln>
                  <a:solidFill>
                    <a:prstClr val="black"/>
                  </a:solidFill>
                  <a:effectLst/>
                  <a:uLnTx/>
                  <a:uFillTx/>
                  <a:latin typeface="Arial Nova Cond" panose="020B0506020202020204" pitchFamily="34" charset="0"/>
                  <a:ea typeface="+mn-ea"/>
                  <a:cs typeface="+mn-cs"/>
                </a:rPr>
                <a:t>VLAN10 122.123.x.x</a:t>
              </a:r>
            </a:p>
            <a:p>
              <a:pPr marL="0" marR="0" lvl="0" indent="0" algn="ctr" defTabSz="914400" rtl="0" eaLnBrk="1" fontAlgn="auto" latinLnBrk="0" hangingPunct="1">
                <a:lnSpc>
                  <a:spcPct val="100000"/>
                </a:lnSpc>
                <a:spcBef>
                  <a:spcPts val="0"/>
                </a:spcBef>
                <a:spcAft>
                  <a:spcPts val="0"/>
                </a:spcAft>
                <a:buClrTx/>
                <a:buSzTx/>
                <a:buFontTx/>
                <a:buNone/>
                <a:defRPr/>
              </a:pPr>
              <a:r>
                <a:rPr lang="en-US" sz="1575" dirty="0">
                  <a:solidFill>
                    <a:prstClr val="black"/>
                  </a:solidFill>
                  <a:latin typeface="Arial Nova Cond" panose="020B0506020202020204" pitchFamily="34" charset="0"/>
                </a:rPr>
                <a:t>Production</a:t>
              </a:r>
              <a:r>
                <a:rPr kumimoji="0" lang="en-US" sz="1575" b="0" i="0" u="none" strike="noStrike" kern="1200" cap="none" spc="0" normalizeH="0" baseline="0" noProof="0" dirty="0">
                  <a:ln>
                    <a:noFill/>
                  </a:ln>
                  <a:solidFill>
                    <a:prstClr val="black"/>
                  </a:solidFill>
                  <a:effectLst/>
                  <a:uLnTx/>
                  <a:uFillTx/>
                  <a:latin typeface="Arial Nova Cond" panose="020B0506020202020204" pitchFamily="34" charset="0"/>
                  <a:ea typeface="+mn-ea"/>
                  <a:cs typeface="+mn-cs"/>
                </a:rPr>
                <a:t> Network</a:t>
              </a:r>
            </a:p>
          </p:txBody>
        </p:sp>
        <p:sp>
          <p:nvSpPr>
            <p:cNvPr id="121" name="TextBox 120"/>
            <p:cNvSpPr txBox="1"/>
            <p:nvPr/>
          </p:nvSpPr>
          <p:spPr>
            <a:xfrm>
              <a:off x="13186" y="6393"/>
              <a:ext cx="1943" cy="725"/>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Arial Nova Cond" panose="020B0506020202020204" pitchFamily="34" charset="0"/>
                  <a:ea typeface="+mn-ea"/>
                  <a:cs typeface="+mn-cs"/>
                </a:rPr>
                <a:t>Firewall</a:t>
              </a:r>
            </a:p>
          </p:txBody>
        </p:sp>
        <p:sp>
          <p:nvSpPr>
            <p:cNvPr id="125" name="TextBox 124"/>
            <p:cNvSpPr txBox="1"/>
            <p:nvPr/>
          </p:nvSpPr>
          <p:spPr>
            <a:xfrm>
              <a:off x="23222" y="5486"/>
              <a:ext cx="3942" cy="725"/>
            </a:xfrm>
            <a:prstGeom prst="rect">
              <a:avLst/>
            </a:prstGeom>
            <a:solidFill>
              <a:srgbClr val="FFFF00"/>
            </a:solidFill>
            <a:ln>
              <a:solidFill>
                <a:schemeClr val="bg1">
                  <a:lumMod val="85000"/>
                </a:schemeClr>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Arial Nova Cond" panose="020B0506020202020204" pitchFamily="34" charset="0"/>
                  <a:ea typeface="+mn-ea"/>
                  <a:cs typeface="+mn-cs"/>
                </a:rPr>
                <a:t>STTB Production</a:t>
              </a:r>
            </a:p>
          </p:txBody>
        </p:sp>
        <p:pic>
          <p:nvPicPr>
            <p:cNvPr id="109" name="Picture 108"/>
            <p:cNvPicPr>
              <a:picLocks noChangeAspect="1"/>
            </p:cNvPicPr>
            <p:nvPr/>
          </p:nvPicPr>
          <p:blipFill rotWithShape="1">
            <a:blip r:embed="rId16" cstate="screen">
              <a:extLst>
                <a:ext uri="{BEBA8EAE-BF5A-486C-A8C5-ECC9F3942E4B}">
                  <a14:imgProps xmlns:a14="http://schemas.microsoft.com/office/drawing/2010/main">
                    <a14:imgLayer r:embed="rId17">
                      <a14:imgEffect>
                        <a14:backgroundRemoval t="2407" b="82778" l="522" r="99687">
                          <a14:foregroundMark x1="11430" y1="10926" x2="11430" y2="10926"/>
                          <a14:foregroundMark x1="10073" y1="12963" x2="10073" y2="12963"/>
                          <a14:foregroundMark x1="20198" y1="54259" x2="20198" y2="54259"/>
                          <a14:foregroundMark x1="18580" y1="53333" x2="18580" y2="53333"/>
                          <a14:foregroundMark x1="23434" y1="54630" x2="23434" y2="54630"/>
                          <a14:foregroundMark x1="25104" y1="57407" x2="25104" y2="57407"/>
                          <a14:foregroundMark x1="25313" y1="59074" x2="25313" y2="59074"/>
                          <a14:foregroundMark x1="8299" y1="56852" x2="8299" y2="56852"/>
                          <a14:foregroundMark x1="9395" y1="55926" x2="9395" y2="55926"/>
                          <a14:foregroundMark x1="6420" y1="55370" x2="6420" y2="55370"/>
                          <a14:foregroundMark x1="2140" y1="57778" x2="2140" y2="57778"/>
                          <a14:foregroundMark x1="2349" y1="52407" x2="2349" y2="52407"/>
                          <a14:foregroundMark x1="2453" y1="44630" x2="2453" y2="44630"/>
                          <a14:foregroundMark x1="2818" y1="49444" x2="2818" y2="49444"/>
                          <a14:foregroundMark x1="2453" y1="51667" x2="2453" y2="51667"/>
                          <a14:foregroundMark x1="2244" y1="43889" x2="2244" y2="43889"/>
                          <a14:foregroundMark x1="3079" y1="27037" x2="3079" y2="27037"/>
                          <a14:foregroundMark x1="4489" y1="27407" x2="4489" y2="27407"/>
                          <a14:foregroundMark x1="3236" y1="31296" x2="3236" y2="31296"/>
                          <a14:foregroundMark x1="3549" y1="36296" x2="3549" y2="36296"/>
                          <a14:foregroundMark x1="2871" y1="33519" x2="2871" y2="33519"/>
                          <a14:foregroundMark x1="10073" y1="18889" x2="10073" y2="18889"/>
                          <a14:foregroundMark x1="11169" y1="17963" x2="11169" y2="17963"/>
                          <a14:foregroundMark x1="17223" y1="31296" x2="17223" y2="31296"/>
                          <a14:foregroundMark x1="16545" y1="25926" x2="16545" y2="25926"/>
                          <a14:foregroundMark x1="13466" y1="23333" x2="13466" y2="23333"/>
                          <a14:foregroundMark x1="12213" y1="23889" x2="12213" y2="23889"/>
                          <a14:foregroundMark x1="83559" y1="54074" x2="83559" y2="54074"/>
                          <a14:foregroundMark x1="84969" y1="54074" x2="84969" y2="54074"/>
                          <a14:foregroundMark x1="85595" y1="58148" x2="85595" y2="58148"/>
                          <a14:foregroundMark x1="86169" y1="56852" x2="86169" y2="56852"/>
                          <a14:foregroundMark x1="83403" y1="55000" x2="83403" y2="55000"/>
                          <a14:foregroundMark x1="96764" y1="24259" x2="96764" y2="24259"/>
                          <a14:foregroundMark x1="94363" y1="25926" x2="94363" y2="25926"/>
                          <a14:foregroundMark x1="93946" y1="22778" x2="93946" y2="22778"/>
                          <a14:foregroundMark x1="94468" y1="22593" x2="94468" y2="22593"/>
                          <a14:foregroundMark x1="93267" y1="20370" x2="93267" y2="20370"/>
                          <a14:foregroundMark x1="91388" y1="19074" x2="91388" y2="19074"/>
                          <a14:foregroundMark x1="63413" y1="21296" x2="63413" y2="21296"/>
                          <a14:foregroundMark x1="62630" y1="22593" x2="62630" y2="22593"/>
                          <a14:foregroundMark x1="44833" y1="22778" x2="44833" y2="22778"/>
                          <a14:foregroundMark x1="44259" y1="25000" x2="44259" y2="25000"/>
                        </a14:backgroundRemoval>
                      </a14:imgEffect>
                    </a14:imgLayer>
                  </a14:imgProps>
                </a:ext>
              </a:extLst>
            </a:blip>
            <a:srcRect/>
            <a:stretch>
              <a:fillRect/>
            </a:stretch>
          </p:blipFill>
          <p:spPr>
            <a:xfrm>
              <a:off x="15065" y="11585"/>
              <a:ext cx="10823" cy="3051"/>
            </a:xfrm>
            <a:prstGeom prst="rect">
              <a:avLst/>
            </a:prstGeom>
          </p:spPr>
        </p:pic>
        <p:sp>
          <p:nvSpPr>
            <p:cNvPr id="113" name="Rectangle 112"/>
            <p:cNvSpPr/>
            <p:nvPr/>
          </p:nvSpPr>
          <p:spPr>
            <a:xfrm>
              <a:off x="1448" y="9542"/>
              <a:ext cx="3148" cy="58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b="0" i="0" u="none" strike="noStrike" kern="1200" cap="none" spc="0" normalizeH="0" baseline="0" noProof="0" dirty="0">
                  <a:ln>
                    <a:noFill/>
                  </a:ln>
                  <a:solidFill>
                    <a:prstClr val="black"/>
                  </a:solidFill>
                  <a:effectLst/>
                  <a:uLnTx/>
                  <a:uFillTx/>
                  <a:latin typeface="Arial Nova Cond" panose="020B0506020202020204" pitchFamily="34" charset="0"/>
                  <a:ea typeface="+mn-ea"/>
                  <a:cs typeface="+mn-cs"/>
                </a:rPr>
                <a:t>BACC Machine#2</a:t>
              </a:r>
            </a:p>
          </p:txBody>
        </p:sp>
        <p:pic>
          <p:nvPicPr>
            <p:cNvPr id="4" name="Picture 3"/>
            <p:cNvPicPr>
              <a:picLocks noChangeAspect="1"/>
            </p:cNvPicPr>
            <p:nvPr/>
          </p:nvPicPr>
          <p:blipFill>
            <a:blip r:embed="rId18" cstate="screen">
              <a:extLst>
                <a:ext uri="{BEBA8EAE-BF5A-486C-A8C5-ECC9F3942E4B}">
                  <a14:imgProps xmlns:a14="http://schemas.microsoft.com/office/drawing/2010/main">
                    <a14:imgLayer r:embed="rId19">
                      <a14:imgEffect>
                        <a14:backgroundRemoval t="10000" b="90000" l="10000" r="90000">
                          <a14:foregroundMark x1="42174" y1="46630" x2="43370" y2="56413"/>
                        </a14:backgroundRemoval>
                      </a14:imgEffect>
                    </a14:imgLayer>
                  </a14:imgProps>
                </a:ext>
              </a:extLst>
            </a:blip>
            <a:stretch>
              <a:fillRect/>
            </a:stretch>
          </p:blipFill>
          <p:spPr>
            <a:xfrm>
              <a:off x="22490" y="7943"/>
              <a:ext cx="1231" cy="1231"/>
            </a:xfrm>
            <a:prstGeom prst="rect">
              <a:avLst/>
            </a:prstGeom>
          </p:spPr>
        </p:pic>
        <p:sp>
          <p:nvSpPr>
            <p:cNvPr id="126" name="TextBox 125"/>
            <p:cNvSpPr txBox="1"/>
            <p:nvPr/>
          </p:nvSpPr>
          <p:spPr>
            <a:xfrm>
              <a:off x="8362" y="6393"/>
              <a:ext cx="1943" cy="725"/>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Arial Nova Cond" panose="020B0506020202020204" pitchFamily="34" charset="0"/>
                  <a:ea typeface="+mn-ea"/>
                  <a:cs typeface="+mn-cs"/>
                </a:rPr>
                <a:t>Firewall</a:t>
              </a:r>
            </a:p>
          </p:txBody>
        </p:sp>
        <p:sp>
          <p:nvSpPr>
            <p:cNvPr id="127" name="TextBox 126"/>
            <p:cNvSpPr txBox="1"/>
            <p:nvPr/>
          </p:nvSpPr>
          <p:spPr>
            <a:xfrm>
              <a:off x="4987" y="3923"/>
              <a:ext cx="4234" cy="725"/>
            </a:xfrm>
            <a:prstGeom prst="rect">
              <a:avLst/>
            </a:prstGeom>
            <a:solidFill>
              <a:srgbClr val="FFFF00"/>
            </a:solidFill>
            <a:ln>
              <a:solidFill>
                <a:schemeClr val="bg1">
                  <a:lumMod val="85000"/>
                </a:schemeClr>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Arial Nova Cond" panose="020B0506020202020204" pitchFamily="34" charset="0"/>
                  <a:ea typeface="+mn-ea"/>
                  <a:cs typeface="+mn-cs"/>
                </a:rPr>
                <a:t>STTB MES Server</a:t>
              </a:r>
            </a:p>
          </p:txBody>
        </p:sp>
        <p:cxnSp>
          <p:nvCxnSpPr>
            <p:cNvPr id="128" name="Connector: Elbow 127"/>
            <p:cNvCxnSpPr>
              <a:stCxn id="139" idx="3"/>
              <a:endCxn id="145" idx="0"/>
            </p:cNvCxnSpPr>
            <p:nvPr/>
          </p:nvCxnSpPr>
          <p:spPr>
            <a:xfrm>
              <a:off x="9947" y="4342"/>
              <a:ext cx="1907" cy="56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29" name="Connector: Elbow 128"/>
            <p:cNvCxnSpPr>
              <a:stCxn id="135" idx="1"/>
              <a:endCxn id="130" idx="0"/>
            </p:cNvCxnSpPr>
            <p:nvPr/>
          </p:nvCxnSpPr>
          <p:spPr>
            <a:xfrm rot="10800000" flipV="1">
              <a:off x="3022" y="7633"/>
              <a:ext cx="8182" cy="318"/>
            </a:xfrm>
            <a:prstGeom prst="bentConnector2">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130" name="Picture 129"/>
            <p:cNvPicPr>
              <a:picLocks noChangeAspect="1"/>
            </p:cNvPicPr>
            <p:nvPr/>
          </p:nvPicPr>
          <p:blipFill>
            <a:blip r:embed="rId18" cstate="screen">
              <a:extLst>
                <a:ext uri="{BEBA8EAE-BF5A-486C-A8C5-ECC9F3942E4B}">
                  <a14:imgProps xmlns:a14="http://schemas.microsoft.com/office/drawing/2010/main">
                    <a14:imgLayer r:embed="rId19">
                      <a14:imgEffect>
                        <a14:backgroundRemoval t="10000" b="90000" l="10000" r="90000">
                          <a14:foregroundMark x1="42174" y1="46630" x2="43370" y2="56413"/>
                        </a14:backgroundRemoval>
                      </a14:imgEffect>
                    </a14:imgLayer>
                  </a14:imgProps>
                </a:ext>
              </a:extLst>
            </a:blip>
            <a:stretch>
              <a:fillRect/>
            </a:stretch>
          </p:blipFill>
          <p:spPr>
            <a:xfrm>
              <a:off x="2406" y="7952"/>
              <a:ext cx="1231" cy="1231"/>
            </a:xfrm>
            <a:prstGeom prst="rect">
              <a:avLst/>
            </a:prstGeom>
          </p:spPr>
        </p:pic>
        <p:cxnSp>
          <p:nvCxnSpPr>
            <p:cNvPr id="131" name="Connector: Elbow 130"/>
            <p:cNvCxnSpPr/>
            <p:nvPr/>
          </p:nvCxnSpPr>
          <p:spPr>
            <a:xfrm rot="16200000">
              <a:off x="22748" y="9419"/>
              <a:ext cx="721" cy="5"/>
            </a:xfrm>
            <a:prstGeom prst="bentConnector2">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3" name="Connector: Elbow 152"/>
            <p:cNvCxnSpPr>
              <a:stCxn id="145" idx="2"/>
            </p:cNvCxnSpPr>
            <p:nvPr/>
          </p:nvCxnSpPr>
          <p:spPr>
            <a:xfrm rot="5400000" flipV="1">
              <a:off x="11233" y="6253"/>
              <a:ext cx="1265" cy="23"/>
            </a:xfrm>
            <a:prstGeom prst="bentConnector3">
              <a:avLst>
                <a:gd name="adj1" fmla="val 50040"/>
              </a:avLst>
            </a:prstGeom>
          </p:spPr>
          <p:style>
            <a:lnRef idx="1">
              <a:schemeClr val="accent1"/>
            </a:lnRef>
            <a:fillRef idx="0">
              <a:schemeClr val="accent1"/>
            </a:fillRef>
            <a:effectRef idx="0">
              <a:schemeClr val="accent1"/>
            </a:effectRef>
            <a:fontRef idx="minor">
              <a:schemeClr val="tx1"/>
            </a:fontRef>
          </p:style>
        </p:cxnSp>
        <p:pic>
          <p:nvPicPr>
            <p:cNvPr id="120" name="Picture 1028"/>
            <p:cNvPicPr>
              <a:picLocks noChangeArrowheads="1"/>
            </p:cNvPicPr>
            <p:nvPr/>
          </p:nvPicPr>
          <p:blipFill>
            <a:blip r:embed="rId14" cstate="screen"/>
            <a:srcRect/>
            <a:stretch>
              <a:fillRect/>
            </a:stretch>
          </p:blipFill>
          <p:spPr bwMode="auto">
            <a:xfrm>
              <a:off x="8971" y="7080"/>
              <a:ext cx="754" cy="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 name="Rectangle 156"/>
            <p:cNvSpPr/>
            <p:nvPr/>
          </p:nvSpPr>
          <p:spPr>
            <a:xfrm>
              <a:off x="5555" y="7143"/>
              <a:ext cx="3190" cy="90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575" b="0" i="0" u="none" strike="noStrike" kern="1200" cap="none" spc="0" normalizeH="0" baseline="0" noProof="0" dirty="0">
                  <a:ln>
                    <a:noFill/>
                  </a:ln>
                  <a:solidFill>
                    <a:prstClr val="black"/>
                  </a:solidFill>
                  <a:effectLst/>
                  <a:uLnTx/>
                  <a:uFillTx/>
                  <a:latin typeface="Arial Nova Cond" panose="020B0506020202020204" pitchFamily="34" charset="0"/>
                  <a:ea typeface="+mn-ea"/>
                  <a:cs typeface="+mn-cs"/>
                </a:rPr>
                <a:t>VLAN10 122.123.x.x</a:t>
              </a:r>
            </a:p>
            <a:p>
              <a:pPr marL="0" marR="0" lvl="0" indent="0" algn="ctr" defTabSz="914400" rtl="0" eaLnBrk="1" fontAlgn="auto" latinLnBrk="0" hangingPunct="1">
                <a:lnSpc>
                  <a:spcPct val="100000"/>
                </a:lnSpc>
                <a:spcBef>
                  <a:spcPts val="0"/>
                </a:spcBef>
                <a:spcAft>
                  <a:spcPts val="0"/>
                </a:spcAft>
                <a:buClrTx/>
                <a:buSzTx/>
                <a:buFontTx/>
                <a:buNone/>
                <a:defRPr/>
              </a:pPr>
              <a:r>
                <a:rPr lang="en-US" sz="1575" dirty="0">
                  <a:solidFill>
                    <a:prstClr val="black"/>
                  </a:solidFill>
                  <a:latin typeface="Arial Nova Cond" panose="020B0506020202020204" pitchFamily="34" charset="0"/>
                </a:rPr>
                <a:t>Production</a:t>
              </a:r>
              <a:r>
                <a:rPr kumimoji="0" lang="en-US" sz="1575" b="0" i="0" u="none" strike="noStrike" kern="1200" cap="none" spc="0" normalizeH="0" baseline="0" noProof="0" dirty="0">
                  <a:ln>
                    <a:noFill/>
                  </a:ln>
                  <a:solidFill>
                    <a:prstClr val="black"/>
                  </a:solidFill>
                  <a:effectLst/>
                  <a:uLnTx/>
                  <a:uFillTx/>
                  <a:latin typeface="Arial Nova Cond" panose="020B0506020202020204" pitchFamily="34" charset="0"/>
                  <a:ea typeface="+mn-ea"/>
                  <a:cs typeface="+mn-cs"/>
                </a:rPr>
                <a:t> Network</a:t>
              </a:r>
            </a:p>
          </p:txBody>
        </p:sp>
        <p:sp>
          <p:nvSpPr>
            <p:cNvPr id="159" name="Rectangle 158"/>
            <p:cNvSpPr/>
            <p:nvPr/>
          </p:nvSpPr>
          <p:spPr>
            <a:xfrm>
              <a:off x="13736" y="3671"/>
              <a:ext cx="5308" cy="58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b="0" i="1" u="none" strike="noStrike" kern="1200" cap="none" spc="0" normalizeH="0" baseline="0" noProof="0" dirty="0">
                  <a:ln>
                    <a:noFill/>
                  </a:ln>
                  <a:solidFill>
                    <a:prstClr val="black"/>
                  </a:solidFill>
                  <a:effectLst/>
                  <a:uLnTx/>
                  <a:uFillTx/>
                  <a:latin typeface="Arial Nova Cond" panose="020B0506020202020204" pitchFamily="34" charset="0"/>
                  <a:ea typeface="+mn-ea"/>
                  <a:cs typeface="+mn-cs"/>
                </a:rPr>
                <a:t>Not design to access BACC yet</a:t>
              </a:r>
            </a:p>
          </p:txBody>
        </p:sp>
        <p:sp>
          <p:nvSpPr>
            <p:cNvPr id="161" name="Rectangle 160"/>
            <p:cNvSpPr/>
            <p:nvPr/>
          </p:nvSpPr>
          <p:spPr>
            <a:xfrm>
              <a:off x="18543" y="8212"/>
              <a:ext cx="4160" cy="58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b="0" i="1" u="none" strike="noStrike" kern="1200" cap="none" spc="0" normalizeH="0" baseline="0" noProof="0" dirty="0">
                  <a:ln>
                    <a:noFill/>
                  </a:ln>
                  <a:solidFill>
                    <a:prstClr val="black"/>
                  </a:solidFill>
                  <a:effectLst/>
                  <a:uLnTx/>
                  <a:uFillTx/>
                  <a:latin typeface="Arial Nova Cond" panose="020B0506020202020204" pitchFamily="34" charset="0"/>
                  <a:ea typeface="+mn-ea"/>
                  <a:cs typeface="+mn-cs"/>
                </a:rPr>
                <a:t>To prevent IP photo leak</a:t>
              </a:r>
            </a:p>
          </p:txBody>
        </p:sp>
        <p:sp>
          <p:nvSpPr>
            <p:cNvPr id="162" name="Rectangle 161"/>
            <p:cNvSpPr/>
            <p:nvPr/>
          </p:nvSpPr>
          <p:spPr>
            <a:xfrm>
              <a:off x="12476" y="6020"/>
              <a:ext cx="8001" cy="58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b="0" i="1" u="none" strike="noStrike" kern="1200" cap="none" spc="0" normalizeH="0" baseline="0" noProof="0" dirty="0">
                  <a:ln>
                    <a:noFill/>
                  </a:ln>
                  <a:solidFill>
                    <a:prstClr val="black"/>
                  </a:solidFill>
                  <a:effectLst/>
                  <a:uLnTx/>
                  <a:uFillTx/>
                  <a:latin typeface="Arial Nova Cond" panose="020B0506020202020204" pitchFamily="34" charset="0"/>
                  <a:ea typeface="+mn-ea"/>
                  <a:cs typeface="+mn-cs"/>
                </a:rPr>
                <a:t>Upload photo to SMART system with permission</a:t>
              </a:r>
            </a:p>
          </p:txBody>
        </p:sp>
        <p:sp>
          <p:nvSpPr>
            <p:cNvPr id="163" name="Rectangle 162"/>
            <p:cNvSpPr/>
            <p:nvPr/>
          </p:nvSpPr>
          <p:spPr>
            <a:xfrm>
              <a:off x="6333" y="9904"/>
              <a:ext cx="7941" cy="58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b="0" i="1" u="none" strike="noStrike" kern="1200" cap="none" spc="0" normalizeH="0" baseline="0" noProof="0" dirty="0">
                  <a:ln>
                    <a:noFill/>
                  </a:ln>
                  <a:solidFill>
                    <a:prstClr val="black"/>
                  </a:solidFill>
                  <a:effectLst/>
                  <a:uLnTx/>
                  <a:uFillTx/>
                  <a:latin typeface="Arial Nova Cond" panose="020B0506020202020204" pitchFamily="34" charset="0"/>
                  <a:ea typeface="+mn-ea"/>
                  <a:cs typeface="+mn-cs"/>
                </a:rPr>
                <a:t>Access the machine </a:t>
              </a:r>
              <a:r>
                <a:rPr lang="en-US" i="1" dirty="0">
                  <a:solidFill>
                    <a:prstClr val="black"/>
                  </a:solidFill>
                  <a:latin typeface="Arial Nova Cond" panose="020B0506020202020204" pitchFamily="34" charset="0"/>
                </a:rPr>
                <a:t>r</a:t>
              </a:r>
              <a:r>
                <a:rPr kumimoji="0" lang="en-US" b="0" i="1" u="none" strike="noStrike" kern="1200" cap="none" spc="0" normalizeH="0" baseline="0" noProof="0" dirty="0">
                  <a:ln>
                    <a:noFill/>
                  </a:ln>
                  <a:solidFill>
                    <a:prstClr val="black"/>
                  </a:solidFill>
                  <a:effectLst/>
                  <a:uLnTx/>
                  <a:uFillTx/>
                  <a:latin typeface="Arial Nova Cond" panose="020B0506020202020204" pitchFamily="34" charset="0"/>
                  <a:ea typeface="+mn-ea"/>
                  <a:cs typeface="+mn-cs"/>
                </a:rPr>
                <a:t>emote from SMART Office</a:t>
              </a:r>
            </a:p>
          </p:txBody>
        </p:sp>
        <p:sp>
          <p:nvSpPr>
            <p:cNvPr id="165" name="Rectangle 164"/>
            <p:cNvSpPr/>
            <p:nvPr/>
          </p:nvSpPr>
          <p:spPr>
            <a:xfrm>
              <a:off x="1191" y="12144"/>
              <a:ext cx="5208" cy="101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i="1" dirty="0">
                  <a:solidFill>
                    <a:prstClr val="black"/>
                  </a:solidFill>
                  <a:latin typeface="Arial Nova Cond" panose="020B0506020202020204" pitchFamily="34" charset="0"/>
                </a:rPr>
                <a:t>This machine use for train AI</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b="0" i="1" u="none" strike="noStrike" kern="1200" cap="none" spc="0" normalizeH="0" baseline="0" noProof="0" dirty="0">
                  <a:ln>
                    <a:noFill/>
                  </a:ln>
                  <a:solidFill>
                    <a:prstClr val="black"/>
                  </a:solidFill>
                  <a:effectLst/>
                  <a:uLnTx/>
                  <a:uFillTx/>
                  <a:latin typeface="Arial Nova Cond" panose="020B0506020202020204" pitchFamily="34" charset="0"/>
                  <a:ea typeface="+mn-ea"/>
                  <a:cs typeface="+mn-cs"/>
                </a:rPr>
                <a:t>And develop image processing</a:t>
              </a:r>
            </a:p>
          </p:txBody>
        </p:sp>
        <p:sp>
          <p:nvSpPr>
            <p:cNvPr id="166" name="Rectangle 165"/>
            <p:cNvSpPr/>
            <p:nvPr/>
          </p:nvSpPr>
          <p:spPr>
            <a:xfrm>
              <a:off x="14978" y="11241"/>
              <a:ext cx="6668" cy="58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i="1" dirty="0">
                  <a:solidFill>
                    <a:prstClr val="black"/>
                  </a:solidFill>
                  <a:latin typeface="Arial Nova Cond" panose="020B0506020202020204" pitchFamily="34" charset="0"/>
                </a:rPr>
                <a:t>This machine use for input actual phone</a:t>
              </a:r>
              <a:endParaRPr kumimoji="0" lang="en-US" b="0" i="1" u="none" strike="noStrike" kern="1200" cap="none" spc="0" normalizeH="0" baseline="0" noProof="0" dirty="0">
                <a:ln>
                  <a:noFill/>
                </a:ln>
                <a:solidFill>
                  <a:prstClr val="black"/>
                </a:solidFill>
                <a:effectLst/>
                <a:uLnTx/>
                <a:uFillTx/>
                <a:latin typeface="Arial Nova Cond" panose="020B0506020202020204" pitchFamily="34" charset="0"/>
                <a:ea typeface="+mn-ea"/>
                <a:cs typeface="+mn-cs"/>
              </a:endParaRPr>
            </a:p>
          </p:txBody>
        </p:sp>
        <p:sp>
          <p:nvSpPr>
            <p:cNvPr id="83" name="Oval 82"/>
            <p:cNvSpPr/>
            <p:nvPr/>
          </p:nvSpPr>
          <p:spPr>
            <a:xfrm>
              <a:off x="14435" y="11241"/>
              <a:ext cx="543" cy="54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00" dirty="0"/>
                <a:t>1</a:t>
              </a:r>
            </a:p>
          </p:txBody>
        </p:sp>
        <p:sp>
          <p:nvSpPr>
            <p:cNvPr id="173" name="Oval 172"/>
            <p:cNvSpPr/>
            <p:nvPr/>
          </p:nvSpPr>
          <p:spPr>
            <a:xfrm>
              <a:off x="18110" y="8225"/>
              <a:ext cx="543" cy="54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00" dirty="0"/>
                <a:t>2</a:t>
              </a:r>
            </a:p>
          </p:txBody>
        </p:sp>
        <p:sp>
          <p:nvSpPr>
            <p:cNvPr id="179" name="Oval 178"/>
            <p:cNvSpPr/>
            <p:nvPr/>
          </p:nvSpPr>
          <p:spPr>
            <a:xfrm>
              <a:off x="11975" y="6014"/>
              <a:ext cx="543" cy="54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00" dirty="0"/>
                <a:t>3</a:t>
              </a:r>
            </a:p>
          </p:txBody>
        </p:sp>
        <p:sp>
          <p:nvSpPr>
            <p:cNvPr id="180" name="Oval 179"/>
            <p:cNvSpPr/>
            <p:nvPr/>
          </p:nvSpPr>
          <p:spPr>
            <a:xfrm>
              <a:off x="4824" y="4995"/>
              <a:ext cx="543" cy="54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00" dirty="0"/>
                <a:t>4</a:t>
              </a:r>
            </a:p>
          </p:txBody>
        </p:sp>
        <p:sp>
          <p:nvSpPr>
            <p:cNvPr id="181" name="Oval 180"/>
            <p:cNvSpPr/>
            <p:nvPr/>
          </p:nvSpPr>
          <p:spPr>
            <a:xfrm>
              <a:off x="5730" y="9874"/>
              <a:ext cx="543" cy="54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00" dirty="0"/>
                <a:t>5</a:t>
              </a:r>
            </a:p>
          </p:txBody>
        </p:sp>
        <p:sp>
          <p:nvSpPr>
            <p:cNvPr id="182" name="Oval 181"/>
            <p:cNvSpPr/>
            <p:nvPr/>
          </p:nvSpPr>
          <p:spPr>
            <a:xfrm>
              <a:off x="789" y="12418"/>
              <a:ext cx="543" cy="54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00" dirty="0"/>
                <a:t>6</a:t>
              </a:r>
            </a:p>
          </p:txBody>
        </p:sp>
        <p:sp>
          <p:nvSpPr>
            <p:cNvPr id="183" name="Oval 182"/>
            <p:cNvSpPr/>
            <p:nvPr/>
          </p:nvSpPr>
          <p:spPr>
            <a:xfrm>
              <a:off x="13214" y="3660"/>
              <a:ext cx="543" cy="54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00" dirty="0"/>
                <a:t>7</a:t>
              </a:r>
            </a:p>
          </p:txBody>
        </p:sp>
        <p:cxnSp>
          <p:nvCxnSpPr>
            <p:cNvPr id="3" name="Straight Connector 2"/>
            <p:cNvCxnSpPr>
              <a:stCxn id="130" idx="2"/>
              <a:endCxn id="113" idx="0"/>
            </p:cNvCxnSpPr>
            <p:nvPr/>
          </p:nvCxnSpPr>
          <p:spPr>
            <a:xfrm>
              <a:off x="3022" y="9183"/>
              <a:ext cx="0" cy="35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8"/>
          <p:cNvSpPr txBox="1"/>
          <p:nvPr/>
        </p:nvSpPr>
        <p:spPr>
          <a:xfrm>
            <a:off x="7620" y="640715"/>
            <a:ext cx="18298795" cy="1115695"/>
          </a:xfrm>
          <a:prstGeom prst="rect">
            <a:avLst/>
          </a:prstGeom>
        </p:spPr>
        <p:txBody>
          <a:bodyPr wrap="square" lIns="0" tIns="0" rIns="0" bIns="0" rtlCol="0" anchor="t">
            <a:spAutoFit/>
          </a:bodyPr>
          <a:lstStyle/>
          <a:p>
            <a:pPr algn="ctr">
              <a:lnSpc>
                <a:spcPts val="8700"/>
              </a:lnSpc>
            </a:pPr>
            <a:r>
              <a:rPr lang="en-US" sz="6215" b="1">
                <a:latin typeface="Fira Sans Medium" panose="020B0603050000020004"/>
              </a:rPr>
              <a:t>Option#1</a:t>
            </a:r>
            <a:r>
              <a:rPr lang="th-TH" altLang="en-US" sz="6215" b="1">
                <a:latin typeface="Fira Sans Medium" panose="020B0603050000020004"/>
              </a:rPr>
              <a:t> </a:t>
            </a:r>
            <a:r>
              <a:rPr lang="en-US" sz="6000" b="1" dirty="0">
                <a:solidFill>
                  <a:sysClr val="windowText" lastClr="000000"/>
                </a:solidFill>
                <a:latin typeface="Meriyo UI"/>
                <a:ea typeface="+mj-ea"/>
                <a:cs typeface="+mj-cs"/>
                <a:sym typeface="Wingdings" panose="05000000000000000000" pitchFamily="2" charset="2"/>
              </a:rPr>
              <a:t></a:t>
            </a:r>
            <a:r>
              <a:rPr lang="th-TH" altLang="en-US" sz="4000" b="1" dirty="0">
                <a:solidFill>
                  <a:sysClr val="windowText" lastClr="000000"/>
                </a:solidFill>
                <a:latin typeface="Meriyo UI"/>
                <a:ea typeface="+mj-ea"/>
                <a:cs typeface="+mj-cs"/>
                <a:sym typeface="Wingdings" panose="05000000000000000000" pitchFamily="2" charset="2"/>
              </a:rPr>
              <a:t> </a:t>
            </a:r>
            <a:r>
              <a:rPr lang="en-US" sz="6215" b="1">
                <a:latin typeface="Fira Sans Medium" panose="020B0603050000020004"/>
              </a:rPr>
              <a:t>Place it after CUWRT</a:t>
            </a:r>
            <a:endParaRPr lang="en-US" sz="5400" b="1">
              <a:latin typeface="Fira Sans Medium" panose="020B0603050000020004"/>
            </a:endParaRPr>
          </a:p>
        </p:txBody>
      </p:sp>
      <p:grpSp>
        <p:nvGrpSpPr>
          <p:cNvPr id="3" name="Group 2"/>
          <p:cNvGrpSpPr/>
          <p:nvPr/>
        </p:nvGrpSpPr>
        <p:grpSpPr>
          <a:xfrm>
            <a:off x="520700" y="2013585"/>
            <a:ext cx="16574386" cy="6411424"/>
            <a:chOff x="224" y="1375"/>
            <a:chExt cx="18700" cy="6747"/>
          </a:xfrm>
        </p:grpSpPr>
        <p:pic>
          <p:nvPicPr>
            <p:cNvPr id="4" name="Picture 3"/>
            <p:cNvPicPr>
              <a:picLocks noChangeAspect="1"/>
            </p:cNvPicPr>
            <p:nvPr/>
          </p:nvPicPr>
          <p:blipFill>
            <a:blip r:embed="rId2" cstate="email"/>
            <a:stretch>
              <a:fillRect/>
            </a:stretch>
          </p:blipFill>
          <p:spPr>
            <a:xfrm>
              <a:off x="8893" y="1848"/>
              <a:ext cx="10031" cy="2628"/>
            </a:xfrm>
            <a:prstGeom prst="rect">
              <a:avLst/>
            </a:prstGeom>
          </p:spPr>
        </p:pic>
        <p:pic>
          <p:nvPicPr>
            <p:cNvPr id="5" name="Picture 4"/>
            <p:cNvPicPr>
              <a:picLocks noChangeAspect="1"/>
            </p:cNvPicPr>
            <p:nvPr/>
          </p:nvPicPr>
          <p:blipFill>
            <a:blip r:embed="rId3" cstate="screen"/>
            <a:srcRect/>
            <a:stretch>
              <a:fillRect/>
            </a:stretch>
          </p:blipFill>
          <p:spPr>
            <a:xfrm>
              <a:off x="6856" y="2313"/>
              <a:ext cx="1259" cy="1925"/>
            </a:xfrm>
            <a:prstGeom prst="rect">
              <a:avLst/>
            </a:prstGeom>
          </p:spPr>
        </p:pic>
        <p:pic>
          <p:nvPicPr>
            <p:cNvPr id="6" name="Picture 5"/>
            <p:cNvPicPr>
              <a:picLocks noChangeAspect="1"/>
            </p:cNvPicPr>
            <p:nvPr/>
          </p:nvPicPr>
          <p:blipFill rotWithShape="1">
            <a:blip r:embed="rId4" cstate="screen"/>
            <a:srcRect/>
            <a:stretch>
              <a:fillRect/>
            </a:stretch>
          </p:blipFill>
          <p:spPr>
            <a:xfrm>
              <a:off x="224" y="1976"/>
              <a:ext cx="5569" cy="2371"/>
            </a:xfrm>
            <a:prstGeom prst="rect">
              <a:avLst/>
            </a:prstGeom>
          </p:spPr>
        </p:pic>
        <p:pic>
          <p:nvPicPr>
            <p:cNvPr id="7" name="Picture 6"/>
            <p:cNvPicPr>
              <a:picLocks noChangeAspect="1"/>
            </p:cNvPicPr>
            <p:nvPr/>
          </p:nvPicPr>
          <p:blipFill>
            <a:blip r:embed="rId5" cstate="screen">
              <a:extLst>
                <a:ext uri="{BEBA8EAE-BF5A-486C-A8C5-ECC9F3942E4B}">
                  <a14:imgProps xmlns:a14="http://schemas.microsoft.com/office/drawing/2010/main">
                    <a14:imgLayer r:embed="rId6">
                      <a14:imgEffect>
                        <a14:backgroundRemoval t="4437" b="95880" l="9699" r="89967">
                          <a14:foregroundMark x1="13043" y1="12995" x2="13043" y2="12995"/>
                          <a14:foregroundMark x1="12040" y1="19334" x2="13043" y2="19810"/>
                          <a14:foregroundMark x1="15385" y1="10777" x2="40134" y2="5230"/>
                          <a14:foregroundMark x1="84950" y1="32805" x2="89298" y2="30269"/>
                          <a14:foregroundMark x1="75920" y1="43740" x2="70234" y2="75594"/>
                          <a14:foregroundMark x1="70234" y1="75594" x2="69900" y2="75594"/>
                          <a14:foregroundMark x1="59532" y1="96038" x2="59532" y2="96038"/>
                          <a14:foregroundMark x1="26087" y1="6022" x2="26087" y2="6022"/>
                          <a14:foregroundMark x1="34783" y1="4437" x2="34783" y2="4437"/>
                          <a14:foregroundMark x1="49498" y1="93502" x2="49498" y2="93502"/>
                          <a14:foregroundMark x1="61204" y1="93978" x2="61204" y2="93978"/>
                        </a14:backgroundRemoval>
                      </a14:imgEffect>
                    </a14:imgLayer>
                  </a14:imgProps>
                </a:ext>
              </a:extLst>
            </a:blip>
            <a:stretch>
              <a:fillRect/>
            </a:stretch>
          </p:blipFill>
          <p:spPr>
            <a:xfrm>
              <a:off x="7191" y="4340"/>
              <a:ext cx="680" cy="1391"/>
            </a:xfrm>
            <a:prstGeom prst="rect">
              <a:avLst/>
            </a:prstGeom>
            <a:ln>
              <a:noFill/>
            </a:ln>
          </p:spPr>
        </p:pic>
        <p:sp>
          <p:nvSpPr>
            <p:cNvPr id="9" name="Star: 5 Points 7"/>
            <p:cNvSpPr/>
            <p:nvPr/>
          </p:nvSpPr>
          <p:spPr>
            <a:xfrm>
              <a:off x="7014" y="1375"/>
              <a:ext cx="919" cy="919"/>
            </a:xfrm>
            <a:prstGeom prst="star5">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8"/>
            <p:cNvSpPr/>
            <p:nvPr/>
          </p:nvSpPr>
          <p:spPr>
            <a:xfrm>
              <a:off x="5857" y="4529"/>
              <a:ext cx="1186" cy="1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Clean</a:t>
              </a:r>
            </a:p>
          </p:txBody>
        </p:sp>
        <p:sp>
          <p:nvSpPr>
            <p:cNvPr id="12" name="Rectangle 9"/>
            <p:cNvSpPr/>
            <p:nvPr/>
          </p:nvSpPr>
          <p:spPr>
            <a:xfrm>
              <a:off x="8156" y="4529"/>
              <a:ext cx="1473" cy="1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Insert Jacket</a:t>
              </a:r>
            </a:p>
          </p:txBody>
        </p:sp>
        <p:sp>
          <p:nvSpPr>
            <p:cNvPr id="13" name="Rectangle 10"/>
            <p:cNvSpPr/>
            <p:nvPr/>
          </p:nvSpPr>
          <p:spPr>
            <a:xfrm>
              <a:off x="4278" y="4529"/>
              <a:ext cx="1473" cy="1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Remove Jacket</a:t>
              </a:r>
            </a:p>
          </p:txBody>
        </p:sp>
        <p:sp>
          <p:nvSpPr>
            <p:cNvPr id="14" name="TextBox 11"/>
            <p:cNvSpPr txBox="1"/>
            <p:nvPr/>
          </p:nvSpPr>
          <p:spPr>
            <a:xfrm>
              <a:off x="741" y="6277"/>
              <a:ext cx="8859" cy="18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Pros:</a:t>
              </a:r>
            </a:p>
            <a:p>
              <a:pPr marL="342900" marR="0" lvl="0" indent="-342900" algn="l" defTabSz="914400" rtl="0" eaLnBrk="1" fontAlgn="auto" latinLnBrk="0" hangingPunct="1">
                <a:lnSpc>
                  <a:spcPct val="100000"/>
                </a:lnSpc>
                <a:spcBef>
                  <a:spcPts val="0"/>
                </a:spcBef>
                <a:spcAft>
                  <a:spcPts val="0"/>
                </a:spcAft>
                <a:buClrTx/>
                <a:buSzTx/>
                <a:buFontTx/>
                <a:buAutoNum type="arabicPeriod"/>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 can detect defects before input to the CT line. To guarantee the phone has no defect before CT.</a:t>
              </a:r>
            </a:p>
            <a:p>
              <a:pPr marL="342900" marR="0" lvl="0" indent="-342900" algn="l" defTabSz="914400" rtl="0" eaLnBrk="1" fontAlgn="auto" latinLnBrk="0" hangingPunct="1">
                <a:lnSpc>
                  <a:spcPct val="100000"/>
                </a:lnSpc>
                <a:spcBef>
                  <a:spcPts val="0"/>
                </a:spcBef>
                <a:spcAft>
                  <a:spcPts val="0"/>
                </a:spcAft>
                <a:buClrTx/>
                <a:buSzTx/>
                <a:buFontTx/>
                <a:buAutoNum type="arabicPeriod"/>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photo from this M/C can use to compare after CT.</a:t>
              </a:r>
            </a:p>
            <a:p>
              <a:pPr marL="342900" marR="0" lvl="0" indent="-342900" algn="l" defTabSz="914400" rtl="0" eaLnBrk="1" fontAlgn="auto" latinLnBrk="0" hangingPunct="1">
                <a:lnSpc>
                  <a:spcPct val="100000"/>
                </a:lnSpc>
                <a:spcBef>
                  <a:spcPts val="0"/>
                </a:spcBef>
                <a:spcAft>
                  <a:spcPts val="0"/>
                </a:spcAft>
                <a:buClrTx/>
                <a:buSzTx/>
                <a:buFontTx/>
                <a:buAutoNum type="arabicPeriod"/>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 can connect the line to full automation</a:t>
              </a:r>
            </a:p>
            <a:p>
              <a:pPr marL="342900" marR="0" lvl="0" indent="-342900" algn="l" defTabSz="914400" rtl="0" eaLnBrk="1" fontAlgn="auto" latinLnBrk="0" hangingPunct="1">
                <a:lnSpc>
                  <a:spcPct val="100000"/>
                </a:lnSpc>
                <a:spcBef>
                  <a:spcPts val="0"/>
                </a:spcBef>
                <a:spcAft>
                  <a:spcPts val="0"/>
                </a:spcAft>
                <a:buClrTx/>
                <a:buSzTx/>
                <a:buFontTx/>
                <a:buAutoNum type="arabicPeriod"/>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 can reduce 1 HC (INSPCU-Assy)</a:t>
              </a:r>
            </a:p>
          </p:txBody>
        </p:sp>
        <p:sp>
          <p:nvSpPr>
            <p:cNvPr id="15" name="TextBox 12"/>
            <p:cNvSpPr txBox="1"/>
            <p:nvPr/>
          </p:nvSpPr>
          <p:spPr>
            <a:xfrm>
              <a:off x="9847" y="6277"/>
              <a:ext cx="8612" cy="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Cons:</a:t>
              </a:r>
            </a:p>
            <a:p>
              <a:pPr marL="342900" marR="0" lvl="0" indent="-342900" algn="l" defTabSz="914400" rtl="0" eaLnBrk="1" fontAlgn="auto" latinLnBrk="0" hangingPunct="1">
                <a:lnSpc>
                  <a:spcPct val="100000"/>
                </a:lnSpc>
                <a:spcBef>
                  <a:spcPts val="0"/>
                </a:spcBef>
                <a:spcAft>
                  <a:spcPts val="0"/>
                </a:spcAft>
                <a:buClrTx/>
                <a:buSzTx/>
                <a:buFontTx/>
                <a:buAutoNum type="arabicPeriod"/>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Need to add the processes to remove the jacket and insert the jacket</a:t>
              </a:r>
            </a:p>
            <a:p>
              <a:pPr marL="342900" marR="0" lvl="0" indent="-342900" algn="l" defTabSz="914400" rtl="0" eaLnBrk="1" fontAlgn="auto" latinLnBrk="0" hangingPunct="1">
                <a:lnSpc>
                  <a:spcPct val="100000"/>
                </a:lnSpc>
                <a:spcBef>
                  <a:spcPts val="0"/>
                </a:spcBef>
                <a:spcAft>
                  <a:spcPts val="0"/>
                </a:spcAft>
                <a:buClrTx/>
                <a:buSzTx/>
                <a:buFontTx/>
                <a:buAutoNum type="arabicPeriod"/>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 can not detect defects that appear after CT line</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FE58E6-B368-4F1A-B81F-A08218B08651}"/>
              </a:ext>
            </a:extLst>
          </p:cNvPr>
          <p:cNvSpPr txBox="1"/>
          <p:nvPr/>
        </p:nvSpPr>
        <p:spPr>
          <a:xfrm>
            <a:off x="1283143" y="793317"/>
            <a:ext cx="15645395" cy="7940635"/>
          </a:xfrm>
          <a:prstGeom prst="rect">
            <a:avLst/>
          </a:prstGeom>
          <a:noFill/>
        </p:spPr>
        <p:txBody>
          <a:bodyPr wrap="square">
            <a:spAutoFit/>
          </a:bodyPr>
          <a:lstStyle/>
          <a:p>
            <a:pPr algn="ctr"/>
            <a:r>
              <a:rPr lang="en-US" sz="6000" b="1" dirty="0">
                <a:latin typeface="+mj-lt"/>
              </a:rPr>
              <a:t>Position: </a:t>
            </a:r>
          </a:p>
          <a:p>
            <a:pPr algn="ctr"/>
            <a:r>
              <a:rPr lang="en-US" sz="6000" b="1" dirty="0">
                <a:effectLst>
                  <a:outerShdw blurRad="38100" dist="38100" dir="2700000" algn="tl">
                    <a:srgbClr val="000000">
                      <a:alpha val="43137"/>
                    </a:srgbClr>
                  </a:outerShdw>
                </a:effectLst>
                <a:latin typeface="+mj-lt"/>
              </a:rPr>
              <a:t>COOP STUDENT</a:t>
            </a:r>
            <a:endParaRPr lang="th-TH" sz="6000" b="1" dirty="0">
              <a:effectLst>
                <a:outerShdw blurRad="38100" dist="38100" dir="2700000" algn="tl">
                  <a:srgbClr val="000000">
                    <a:alpha val="43137"/>
                  </a:srgbClr>
                </a:outerShdw>
              </a:effectLst>
              <a:latin typeface="+mj-lt"/>
            </a:endParaRPr>
          </a:p>
          <a:p>
            <a:r>
              <a:rPr lang="th-TH" sz="4000" dirty="0">
                <a:latin typeface="TH SarabunPSK" panose="020B0500040200020003" pitchFamily="34" charset="-34"/>
                <a:cs typeface="TH SarabunPSK" panose="020B0500040200020003" pitchFamily="34" charset="-34"/>
              </a:rPr>
              <a:t>•	</a:t>
            </a:r>
            <a:r>
              <a:rPr lang="th-TH" sz="5400" dirty="0">
                <a:latin typeface="TH SarabunPSK" panose="020B0500040200020003" pitchFamily="34" charset="-34"/>
                <a:cs typeface="TH SarabunPSK" panose="020B0500040200020003" pitchFamily="34" charset="-34"/>
              </a:rPr>
              <a:t>ลักษณะงานที่ได้รับมอบหมาย คือ </a:t>
            </a:r>
            <a:r>
              <a:rPr lang="th-TH" sz="5400" b="1" dirty="0">
                <a:latin typeface="TH SarabunPSK" panose="020B0500040200020003" pitchFamily="34" charset="-34"/>
                <a:cs typeface="TH SarabunPSK" panose="020B0500040200020003" pitchFamily="34" charset="-34"/>
              </a:rPr>
              <a:t>งานประจำและโครงงาน </a:t>
            </a:r>
          </a:p>
          <a:p>
            <a:r>
              <a:rPr lang="th-TH" sz="5400" dirty="0">
                <a:latin typeface="TH SarabunPSK" panose="020B0500040200020003" pitchFamily="34" charset="-34"/>
                <a:cs typeface="TH SarabunPSK" panose="020B0500040200020003" pitchFamily="34" charset="-34"/>
              </a:rPr>
              <a:t>•	งานที่ได้รับมอบหมาย คือ </a:t>
            </a:r>
            <a:r>
              <a:rPr lang="en-US" sz="5400" dirty="0">
                <a:latin typeface="TH SarabunPSK" panose="020B0500040200020003" pitchFamily="34" charset="-34"/>
                <a:cs typeface="TH SarabunPSK" panose="020B0500040200020003" pitchFamily="34" charset="-34"/>
              </a:rPr>
              <a:t>Implement Intelligent Manufacturing with IoT, </a:t>
            </a:r>
          </a:p>
          <a:p>
            <a:r>
              <a:rPr lang="en-US" sz="5400" dirty="0">
                <a:latin typeface="TH SarabunPSK" panose="020B0500040200020003" pitchFamily="34" charset="-34"/>
                <a:cs typeface="TH SarabunPSK" panose="020B0500040200020003" pitchFamily="34" charset="-34"/>
              </a:rPr>
              <a:t>One STT project (</a:t>
            </a:r>
            <a:r>
              <a:rPr lang="th-TH" sz="5400" b="1" dirty="0">
                <a:latin typeface="TH SarabunPSK" panose="020B0500040200020003" pitchFamily="34" charset="-34"/>
                <a:cs typeface="TH SarabunPSK" panose="020B0500040200020003" pitchFamily="34" charset="-34"/>
              </a:rPr>
              <a:t>การพัฒนาเว็บไซต์และโปรแกรมเพื่อระบบโรงงาน</a:t>
            </a:r>
            <a:r>
              <a:rPr lang="th-TH" sz="5400" dirty="0">
                <a:latin typeface="TH SarabunPSK" panose="020B0500040200020003" pitchFamily="34" charset="-34"/>
                <a:cs typeface="TH SarabunPSK" panose="020B0500040200020003" pitchFamily="34" charset="-34"/>
              </a:rPr>
              <a:t>), </a:t>
            </a:r>
            <a:r>
              <a:rPr lang="th-TH" sz="5400" b="1" dirty="0">
                <a:latin typeface="TH SarabunPSK" panose="020B0500040200020003" pitchFamily="34" charset="-34"/>
                <a:cs typeface="TH SarabunPSK" panose="020B0500040200020003" pitchFamily="34" charset="-34"/>
              </a:rPr>
              <a:t>เขียน </a:t>
            </a:r>
            <a:r>
              <a:rPr lang="en-US" sz="5400" b="1" dirty="0">
                <a:latin typeface="TH SarabunPSK" panose="020B0500040200020003" pitchFamily="34" charset="-34"/>
                <a:cs typeface="TH SarabunPSK" panose="020B0500040200020003" pitchFamily="34" charset="-34"/>
              </a:rPr>
              <a:t>Web Application</a:t>
            </a:r>
            <a:r>
              <a:rPr lang="en-US" sz="5400" dirty="0">
                <a:latin typeface="TH SarabunPSK" panose="020B0500040200020003" pitchFamily="34" charset="-34"/>
                <a:cs typeface="TH SarabunPSK" panose="020B0500040200020003" pitchFamily="34" charset="-34"/>
              </a:rPr>
              <a:t> </a:t>
            </a:r>
            <a:r>
              <a:rPr lang="th-TH" sz="5400" dirty="0">
                <a:latin typeface="TH SarabunPSK" panose="020B0500040200020003" pitchFamily="34" charset="-34"/>
                <a:cs typeface="TH SarabunPSK" panose="020B0500040200020003" pitchFamily="34" charset="-34"/>
              </a:rPr>
              <a:t>ด้วย </a:t>
            </a:r>
            <a:r>
              <a:rPr lang="en-US" sz="5400" dirty="0">
                <a:latin typeface="TH SarabunPSK" panose="020B0500040200020003" pitchFamily="34" charset="-34"/>
                <a:cs typeface="TH SarabunPSK" panose="020B0500040200020003" pitchFamily="34" charset="-34"/>
              </a:rPr>
              <a:t>C#, JAVA Script, PHP, SQL, HTML </a:t>
            </a:r>
            <a:r>
              <a:rPr lang="th-TH" sz="5400" dirty="0">
                <a:latin typeface="TH SarabunPSK" panose="020B0500040200020003" pitchFamily="34" charset="-34"/>
                <a:cs typeface="TH SarabunPSK" panose="020B0500040200020003" pitchFamily="34" charset="-34"/>
              </a:rPr>
              <a:t>อื่น ๆ ตามที่ได้รับมอบหมาย โดยปฏิบัติงานที่โรงงานบางกะดี จ.ปทุมธานี</a:t>
            </a:r>
            <a:endParaRPr lang="en-US" sz="5400" dirty="0">
              <a:latin typeface="+mj-lt"/>
            </a:endParaRPr>
          </a:p>
          <a:p>
            <a:pPr algn="ctr"/>
            <a:r>
              <a:rPr lang="en-US" sz="6000" b="1" dirty="0">
                <a:latin typeface="+mj-lt"/>
              </a:rPr>
              <a:t>Department: </a:t>
            </a:r>
          </a:p>
          <a:p>
            <a:pPr algn="ctr"/>
            <a:r>
              <a:rPr lang="en-US" sz="6000" b="1" dirty="0">
                <a:effectLst>
                  <a:outerShdw blurRad="38100" dist="38100" dir="2700000" algn="tl">
                    <a:srgbClr val="000000">
                      <a:alpha val="43137"/>
                    </a:srgbClr>
                  </a:outerShdw>
                </a:effectLst>
                <a:latin typeface="+mj-lt"/>
              </a:rPr>
              <a:t>New Technology &amp; System development</a:t>
            </a:r>
          </a:p>
        </p:txBody>
      </p:sp>
    </p:spTree>
    <p:extLst>
      <p:ext uri="{BB962C8B-B14F-4D97-AF65-F5344CB8AC3E}">
        <p14:creationId xmlns:p14="http://schemas.microsoft.com/office/powerpoint/2010/main" val="14362005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8"/>
          <p:cNvSpPr txBox="1"/>
          <p:nvPr/>
        </p:nvSpPr>
        <p:spPr>
          <a:xfrm>
            <a:off x="7620" y="640715"/>
            <a:ext cx="18298795" cy="1115695"/>
          </a:xfrm>
          <a:prstGeom prst="rect">
            <a:avLst/>
          </a:prstGeom>
        </p:spPr>
        <p:txBody>
          <a:bodyPr wrap="square" lIns="0" tIns="0" rIns="0" bIns="0" rtlCol="0" anchor="t">
            <a:spAutoFit/>
          </a:bodyPr>
          <a:lstStyle/>
          <a:p>
            <a:pPr algn="ctr">
              <a:lnSpc>
                <a:spcPts val="8700"/>
              </a:lnSpc>
            </a:pPr>
            <a:r>
              <a:rPr lang="en-US" sz="6215" b="1">
                <a:latin typeface="Fira Sans Medium" panose="020B0603050000020004"/>
              </a:rPr>
              <a:t>Option#2 </a:t>
            </a:r>
            <a:r>
              <a:rPr lang="en-US" sz="6000" b="1" dirty="0">
                <a:solidFill>
                  <a:sysClr val="windowText" lastClr="000000"/>
                </a:solidFill>
                <a:latin typeface="Meriyo UI"/>
                <a:ea typeface="+mj-ea"/>
                <a:cs typeface="+mj-cs"/>
                <a:sym typeface="Wingdings" panose="05000000000000000000" pitchFamily="2" charset="2"/>
              </a:rPr>
              <a:t></a:t>
            </a:r>
            <a:r>
              <a:rPr lang="en-US" sz="6215" b="1">
                <a:latin typeface="Fira Sans Medium" panose="020B0603050000020004"/>
              </a:rPr>
              <a:t> Place it after CU INSP</a:t>
            </a:r>
          </a:p>
        </p:txBody>
      </p:sp>
      <p:grpSp>
        <p:nvGrpSpPr>
          <p:cNvPr id="10" name="Group 9"/>
          <p:cNvGrpSpPr/>
          <p:nvPr/>
        </p:nvGrpSpPr>
        <p:grpSpPr>
          <a:xfrm>
            <a:off x="825500" y="2243455"/>
            <a:ext cx="17007840" cy="6425325"/>
            <a:chOff x="741" y="1264"/>
            <a:chExt cx="17718" cy="7329"/>
          </a:xfrm>
        </p:grpSpPr>
        <p:pic>
          <p:nvPicPr>
            <p:cNvPr id="16" name="Picture 15"/>
            <p:cNvPicPr>
              <a:picLocks noChangeAspect="1"/>
            </p:cNvPicPr>
            <p:nvPr/>
          </p:nvPicPr>
          <p:blipFill>
            <a:blip r:embed="rId2" cstate="email"/>
            <a:stretch>
              <a:fillRect/>
            </a:stretch>
          </p:blipFill>
          <p:spPr>
            <a:xfrm>
              <a:off x="6464" y="1737"/>
              <a:ext cx="10031" cy="2628"/>
            </a:xfrm>
            <a:prstGeom prst="rect">
              <a:avLst/>
            </a:prstGeom>
          </p:spPr>
        </p:pic>
        <p:pic>
          <p:nvPicPr>
            <p:cNvPr id="17" name="Picture 16"/>
            <p:cNvPicPr>
              <a:picLocks noChangeAspect="1"/>
            </p:cNvPicPr>
            <p:nvPr/>
          </p:nvPicPr>
          <p:blipFill rotWithShape="1">
            <a:blip r:embed="rId3" cstate="screen"/>
            <a:srcRect/>
            <a:stretch>
              <a:fillRect/>
            </a:stretch>
          </p:blipFill>
          <p:spPr>
            <a:xfrm>
              <a:off x="895" y="1866"/>
              <a:ext cx="5569" cy="2371"/>
            </a:xfrm>
            <a:prstGeom prst="rect">
              <a:avLst/>
            </a:prstGeom>
          </p:spPr>
        </p:pic>
        <p:pic>
          <p:nvPicPr>
            <p:cNvPr id="18" name="Picture 17"/>
            <p:cNvPicPr>
              <a:picLocks noChangeAspect="1"/>
            </p:cNvPicPr>
            <p:nvPr/>
          </p:nvPicPr>
          <p:blipFill>
            <a:blip r:embed="rId4" cstate="screen"/>
            <a:srcRect/>
            <a:stretch>
              <a:fillRect/>
            </a:stretch>
          </p:blipFill>
          <p:spPr>
            <a:xfrm>
              <a:off x="16836" y="2247"/>
              <a:ext cx="1259" cy="1925"/>
            </a:xfrm>
            <a:prstGeom prst="rect">
              <a:avLst/>
            </a:prstGeom>
          </p:spPr>
        </p:pic>
        <p:sp>
          <p:nvSpPr>
            <p:cNvPr id="19" name="Star: 5 Points 6"/>
            <p:cNvSpPr/>
            <p:nvPr/>
          </p:nvSpPr>
          <p:spPr>
            <a:xfrm>
              <a:off x="16836" y="1264"/>
              <a:ext cx="919" cy="919"/>
            </a:xfrm>
            <a:prstGeom prst="star5">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7"/>
            <p:cNvSpPr txBox="1"/>
            <p:nvPr/>
          </p:nvSpPr>
          <p:spPr>
            <a:xfrm>
              <a:off x="741" y="6277"/>
              <a:ext cx="8584" cy="23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Pros:</a:t>
              </a:r>
            </a:p>
            <a:p>
              <a:pPr marL="342900" marR="0" lvl="0" indent="-342900" algn="l" defTabSz="914400" rtl="0" eaLnBrk="1" fontAlgn="auto" latinLnBrk="0" hangingPunct="1">
                <a:lnSpc>
                  <a:spcPct val="100000"/>
                </a:lnSpc>
                <a:spcBef>
                  <a:spcPts val="0"/>
                </a:spcBef>
                <a:spcAft>
                  <a:spcPts val="0"/>
                </a:spcAft>
                <a:buClrTx/>
                <a:buSzTx/>
                <a:buFontTx/>
                <a:buAutoNum type="arabicPeriod"/>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 can detect overall defects from CU to CT line. </a:t>
              </a:r>
            </a:p>
            <a:p>
              <a:pPr marL="342900" marR="0" lvl="0" indent="-342900" algn="l" defTabSz="914400" rtl="0" eaLnBrk="1" fontAlgn="auto" latinLnBrk="0" hangingPunct="1">
                <a:lnSpc>
                  <a:spcPct val="100000"/>
                </a:lnSpc>
                <a:spcBef>
                  <a:spcPts val="0"/>
                </a:spcBef>
                <a:spcAft>
                  <a:spcPts val="0"/>
                </a:spcAft>
                <a:buClrTx/>
                <a:buSzTx/>
                <a:buFontTx/>
                <a:buAutoNum type="arabicPeriod"/>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 can connect the line to full automation</a:t>
              </a:r>
            </a:p>
            <a:p>
              <a:pPr marL="342900" marR="0" lvl="0" indent="-342900" algn="l" defTabSz="914400" rtl="0" eaLnBrk="1" fontAlgn="auto" latinLnBrk="0" hangingPunct="1">
                <a:lnSpc>
                  <a:spcPct val="100000"/>
                </a:lnSpc>
                <a:spcBef>
                  <a:spcPts val="0"/>
                </a:spcBef>
                <a:spcAft>
                  <a:spcPts val="0"/>
                </a:spcAft>
                <a:buClrTx/>
                <a:buSzTx/>
                <a:buFontTx/>
                <a:buAutoNum type="arabicPeriod"/>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 can replace the current logo check machine</a:t>
              </a:r>
            </a:p>
            <a:p>
              <a:pPr marL="342900" marR="0" lvl="0" indent="-342900" algn="l" defTabSz="914400" rtl="0" eaLnBrk="1" fontAlgn="auto" latinLnBrk="0" hangingPunct="1">
                <a:lnSpc>
                  <a:spcPct val="100000"/>
                </a:lnSpc>
                <a:spcBef>
                  <a:spcPts val="0"/>
                </a:spcBef>
                <a:spcAft>
                  <a:spcPts val="0"/>
                </a:spcAft>
                <a:buClrTx/>
                <a:buSzTx/>
                <a:buFontTx/>
                <a:buAutoNum type="arabicPeriod"/>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 no need to insert a Jacket after the cosmetic check</a:t>
              </a:r>
            </a:p>
            <a:p>
              <a:pPr marL="342900" marR="0" lvl="0" indent="-342900" algn="l" defTabSz="914400" rtl="0" eaLnBrk="1" fontAlgn="auto" latinLnBrk="0" hangingPunct="1">
                <a:lnSpc>
                  <a:spcPct val="100000"/>
                </a:lnSpc>
                <a:spcBef>
                  <a:spcPts val="0"/>
                </a:spcBef>
                <a:spcAft>
                  <a:spcPts val="0"/>
                </a:spcAft>
                <a:buClrTx/>
                <a:buSzTx/>
                <a:buFontTx/>
                <a:buAutoNum type="arabicPeriod"/>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photo from this M/C can use to compare with SI inspection.</a:t>
              </a:r>
            </a:p>
            <a:p>
              <a:pPr marL="342900" marR="0" lvl="0" indent="-342900" algn="l" defTabSz="914400" rtl="0" eaLnBrk="1" fontAlgn="auto" latinLnBrk="0" hangingPunct="1">
                <a:lnSpc>
                  <a:spcPct val="100000"/>
                </a:lnSpc>
                <a:spcBef>
                  <a:spcPts val="0"/>
                </a:spcBef>
                <a:spcAft>
                  <a:spcPts val="0"/>
                </a:spcAft>
                <a:buClrTx/>
                <a:buSzTx/>
                <a:buFontTx/>
                <a:buAutoNum type="arabicPeriod"/>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TextBox 8"/>
            <p:cNvSpPr txBox="1"/>
            <p:nvPr/>
          </p:nvSpPr>
          <p:spPr>
            <a:xfrm>
              <a:off x="9847" y="6277"/>
              <a:ext cx="8612" cy="13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Cons:</a:t>
              </a:r>
            </a:p>
            <a:p>
              <a:pPr marL="342900" marR="0" lvl="0" indent="-342900" algn="l" defTabSz="914400" rtl="0" eaLnBrk="1" fontAlgn="auto" latinLnBrk="0" hangingPunct="1">
                <a:lnSpc>
                  <a:spcPct val="100000"/>
                </a:lnSpc>
                <a:spcBef>
                  <a:spcPts val="0"/>
                </a:spcBef>
                <a:spcAft>
                  <a:spcPts val="0"/>
                </a:spcAft>
                <a:buClrTx/>
                <a:buSzTx/>
                <a:buFontTx/>
                <a:buAutoNum type="arabicPeriod"/>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 can not detect defects that occur before CT. </a:t>
              </a:r>
            </a:p>
            <a:p>
              <a:pPr marL="800100" lvl="1" indent="-342900">
                <a:buFont typeface="Arial" panose="020B0604020202020204" pitchFamily="34" charset="0"/>
                <a:buChar char="•"/>
                <a:defRPr/>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It’s too late detection</a:t>
              </a:r>
            </a:p>
            <a:p>
              <a:pPr marL="342900" marR="0" lvl="0" indent="-342900" algn="l" defTabSz="914400" rtl="0" eaLnBrk="1" fontAlgn="auto" latinLnBrk="0" hangingPunct="1">
                <a:lnSpc>
                  <a:spcPct val="100000"/>
                </a:lnSpc>
                <a:spcBef>
                  <a:spcPts val="0"/>
                </a:spcBef>
                <a:spcAft>
                  <a:spcPts val="0"/>
                </a:spcAft>
                <a:buClrTx/>
                <a:buSzTx/>
                <a:buFontTx/>
                <a:buAutoNum type="arabicPeriod"/>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 can not reduce H/C</a:t>
              </a:r>
            </a:p>
          </p:txBody>
        </p:sp>
        <p:pic>
          <p:nvPicPr>
            <p:cNvPr id="22" name="Picture 21"/>
            <p:cNvPicPr>
              <a:picLocks noChangeAspect="1"/>
            </p:cNvPicPr>
            <p:nvPr/>
          </p:nvPicPr>
          <p:blipFill>
            <a:blip r:embed="rId5" cstate="screen">
              <a:extLst>
                <a:ext uri="{BEBA8EAE-BF5A-486C-A8C5-ECC9F3942E4B}">
                  <a14:imgProps xmlns:a14="http://schemas.microsoft.com/office/drawing/2010/main">
                    <a14:imgLayer r:embed="rId6">
                      <a14:imgEffect>
                        <a14:backgroundRemoval t="4437" b="95880" l="9699" r="89967">
                          <a14:foregroundMark x1="13043" y1="12995" x2="13043" y2="12995"/>
                          <a14:foregroundMark x1="12040" y1="19334" x2="13043" y2="19810"/>
                          <a14:foregroundMark x1="15385" y1="10777" x2="40134" y2="5230"/>
                          <a14:foregroundMark x1="84950" y1="32805" x2="89298" y2="30269"/>
                          <a14:foregroundMark x1="75920" y1="43740" x2="70234" y2="75594"/>
                          <a14:foregroundMark x1="70234" y1="75594" x2="69900" y2="75594"/>
                          <a14:foregroundMark x1="59532" y1="96038" x2="59532" y2="96038"/>
                          <a14:foregroundMark x1="26087" y1="6022" x2="26087" y2="6022"/>
                          <a14:foregroundMark x1="34783" y1="4437" x2="34783" y2="4437"/>
                          <a14:foregroundMark x1="49498" y1="93502" x2="49498" y2="93502"/>
                          <a14:foregroundMark x1="61204" y1="93978" x2="61204" y2="93978"/>
                        </a14:backgroundRemoval>
                      </a14:imgEffect>
                    </a14:imgLayer>
                  </a14:imgProps>
                </a:ext>
              </a:extLst>
            </a:blip>
            <a:stretch>
              <a:fillRect/>
            </a:stretch>
          </p:blipFill>
          <p:spPr>
            <a:xfrm>
              <a:off x="17001" y="4377"/>
              <a:ext cx="680" cy="1391"/>
            </a:xfrm>
            <a:prstGeom prst="rect">
              <a:avLst/>
            </a:prstGeom>
            <a:ln>
              <a:noFill/>
            </a:ln>
          </p:spPr>
        </p:pic>
        <p:sp>
          <p:nvSpPr>
            <p:cNvPr id="23" name="Rectangle 10"/>
            <p:cNvSpPr/>
            <p:nvPr/>
          </p:nvSpPr>
          <p:spPr>
            <a:xfrm>
              <a:off x="15741" y="4361"/>
              <a:ext cx="1186" cy="13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Clean</a:t>
              </a:r>
            </a:p>
          </p:txBody>
        </p:sp>
        <p:sp>
          <p:nvSpPr>
            <p:cNvPr id="24" name="Rectangle 11"/>
            <p:cNvSpPr/>
            <p:nvPr/>
          </p:nvSpPr>
          <p:spPr>
            <a:xfrm>
              <a:off x="14194" y="4361"/>
              <a:ext cx="1473" cy="13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Remove Jacket</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By OPT</a:t>
              </a:r>
            </a:p>
          </p:txBody>
        </p:sp>
        <p:sp>
          <p:nvSpPr>
            <p:cNvPr id="25" name="Rectangle 12"/>
            <p:cNvSpPr/>
            <p:nvPr/>
          </p:nvSpPr>
          <p:spPr>
            <a:xfrm>
              <a:off x="11183" y="1304"/>
              <a:ext cx="1615" cy="562"/>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srgbClr val="0070C0"/>
                  </a:solidFill>
                  <a:effectLst/>
                  <a:uLnTx/>
                  <a:uFillTx/>
                  <a:latin typeface="Calibri" panose="020F0502020204030204"/>
                  <a:ea typeface="+mn-ea"/>
                  <a:cs typeface="+mn-cs"/>
                </a:rPr>
                <a:t>Current </a:t>
              </a: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8"/>
          <p:cNvSpPr txBox="1"/>
          <p:nvPr/>
        </p:nvSpPr>
        <p:spPr>
          <a:xfrm>
            <a:off x="7620" y="640715"/>
            <a:ext cx="18298795" cy="1115695"/>
          </a:xfrm>
          <a:prstGeom prst="rect">
            <a:avLst/>
          </a:prstGeom>
        </p:spPr>
        <p:txBody>
          <a:bodyPr wrap="square" lIns="0" tIns="0" rIns="0" bIns="0" rtlCol="0" anchor="t">
            <a:spAutoFit/>
          </a:bodyPr>
          <a:lstStyle/>
          <a:p>
            <a:pPr algn="ctr">
              <a:lnSpc>
                <a:spcPts val="8700"/>
              </a:lnSpc>
            </a:pPr>
            <a:r>
              <a:rPr lang="en-US" sz="6215" b="1">
                <a:latin typeface="Fira Sans Medium" panose="020B0603050000020004"/>
              </a:rPr>
              <a:t>Option#</a:t>
            </a:r>
            <a:r>
              <a:rPr lang="th-TH" altLang="en-US" sz="6215" b="1">
                <a:latin typeface="Fira Sans Medium" panose="020B0603050000020004"/>
              </a:rPr>
              <a:t>3</a:t>
            </a:r>
            <a:r>
              <a:rPr lang="en-US" sz="6215" b="1">
                <a:latin typeface="Fira Sans Medium" panose="020B0603050000020004"/>
              </a:rPr>
              <a:t> </a:t>
            </a:r>
            <a:r>
              <a:rPr lang="en-US" sz="6000" b="1" dirty="0">
                <a:solidFill>
                  <a:sysClr val="windowText" lastClr="000000"/>
                </a:solidFill>
                <a:latin typeface="Meriyo UI"/>
                <a:ea typeface="+mj-ea"/>
                <a:cs typeface="+mj-cs"/>
                <a:sym typeface="Wingdings" panose="05000000000000000000" pitchFamily="2" charset="2"/>
              </a:rPr>
              <a:t></a:t>
            </a:r>
            <a:r>
              <a:rPr lang="en-US" sz="6215" b="1">
                <a:latin typeface="Fira Sans Medium" panose="020B0603050000020004"/>
              </a:rPr>
              <a:t> Place it after SI Laser marking</a:t>
            </a:r>
          </a:p>
        </p:txBody>
      </p:sp>
      <p:grpSp>
        <p:nvGrpSpPr>
          <p:cNvPr id="2" name="Group 1"/>
          <p:cNvGrpSpPr/>
          <p:nvPr/>
        </p:nvGrpSpPr>
        <p:grpSpPr>
          <a:xfrm>
            <a:off x="788670" y="2669540"/>
            <a:ext cx="17310100" cy="5868104"/>
            <a:chOff x="741" y="1906"/>
            <a:chExt cx="17718" cy="6233"/>
          </a:xfrm>
        </p:grpSpPr>
        <p:pic>
          <p:nvPicPr>
            <p:cNvPr id="4" name="Picture 2" descr="image"/>
            <p:cNvPicPr>
              <a:picLocks noChangeAspect="1" noChangeArrowheads="1"/>
            </p:cNvPicPr>
            <p:nvPr/>
          </p:nvPicPr>
          <p:blipFill>
            <a:blip r:embed="rId2"/>
            <a:srcRect/>
            <a:stretch>
              <a:fillRect/>
            </a:stretch>
          </p:blipFill>
          <p:spPr bwMode="auto">
            <a:xfrm>
              <a:off x="1811" y="1906"/>
              <a:ext cx="15578" cy="296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cstate="screen"/>
            <a:srcRect/>
            <a:stretch>
              <a:fillRect/>
            </a:stretch>
          </p:blipFill>
          <p:spPr>
            <a:xfrm>
              <a:off x="5882" y="2175"/>
              <a:ext cx="1189" cy="1818"/>
            </a:xfrm>
            <a:prstGeom prst="rect">
              <a:avLst/>
            </a:prstGeom>
          </p:spPr>
        </p:pic>
        <p:sp>
          <p:nvSpPr>
            <p:cNvPr id="6" name="Star: 5 Points 5"/>
            <p:cNvSpPr/>
            <p:nvPr/>
          </p:nvSpPr>
          <p:spPr>
            <a:xfrm>
              <a:off x="6878" y="1994"/>
              <a:ext cx="386" cy="386"/>
            </a:xfrm>
            <a:prstGeom prst="star5">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p:cNvSpPr txBox="1"/>
            <p:nvPr/>
          </p:nvSpPr>
          <p:spPr>
            <a:xfrm>
              <a:off x="741" y="6277"/>
              <a:ext cx="8584" cy="186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Pros:</a:t>
              </a:r>
            </a:p>
            <a:p>
              <a:pPr marL="342900" marR="0" lvl="0" indent="-342900" algn="l" defTabSz="914400" rtl="0" eaLnBrk="1" fontAlgn="auto" latinLnBrk="0" hangingPunct="1">
                <a:lnSpc>
                  <a:spcPct val="100000"/>
                </a:lnSpc>
                <a:spcBef>
                  <a:spcPts val="0"/>
                </a:spcBef>
                <a:spcAft>
                  <a:spcPts val="0"/>
                </a:spcAft>
                <a:buClrTx/>
                <a:buSzTx/>
                <a:buFontTx/>
                <a:buAutoNum type="arabicPeriod"/>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 can guarantee the pho before shipping to the customer</a:t>
              </a:r>
            </a:p>
            <a:p>
              <a:pPr marL="342900" marR="0" lvl="0" indent="-342900" algn="l" defTabSz="914400" rtl="0" eaLnBrk="1" fontAlgn="auto" latinLnBrk="0" hangingPunct="1">
                <a:lnSpc>
                  <a:spcPct val="100000"/>
                </a:lnSpc>
                <a:spcBef>
                  <a:spcPts val="0"/>
                </a:spcBef>
                <a:spcAft>
                  <a:spcPts val="0"/>
                </a:spcAft>
                <a:buClrTx/>
                <a:buSzTx/>
                <a:buFontTx/>
                <a:buAutoNum type="arabicPeriod"/>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 can connect the SI line to be full automation</a:t>
              </a:r>
            </a:p>
            <a:p>
              <a:pPr marL="342900" marR="0" lvl="0" indent="-342900" algn="l" defTabSz="914400" rtl="0" eaLnBrk="1" fontAlgn="auto" latinLnBrk="0" hangingPunct="1">
                <a:lnSpc>
                  <a:spcPct val="100000"/>
                </a:lnSpc>
                <a:spcBef>
                  <a:spcPts val="0"/>
                </a:spcBef>
                <a:spcAft>
                  <a:spcPts val="0"/>
                </a:spcAft>
                <a:buClrTx/>
                <a:buSzTx/>
                <a:buFontTx/>
                <a:buAutoNum type="arabicPeriod"/>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 can replace the current logo check machine</a:t>
              </a:r>
            </a:p>
            <a:p>
              <a:pPr marL="342900" marR="0" lvl="0" indent="-342900" algn="l" defTabSz="914400" rtl="0" eaLnBrk="1" fontAlgn="auto" latinLnBrk="0" hangingPunct="1">
                <a:lnSpc>
                  <a:spcPct val="100000"/>
                </a:lnSpc>
                <a:spcBef>
                  <a:spcPts val="0"/>
                </a:spcBef>
                <a:spcAft>
                  <a:spcPts val="0"/>
                </a:spcAft>
                <a:buClrTx/>
                <a:buSzTx/>
                <a:buFontTx/>
                <a:buAutoNum type="arabicPeriod"/>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 does not concern a Jacket</a:t>
              </a:r>
            </a:p>
            <a:p>
              <a:pPr marL="342900" marR="0" lvl="0" indent="-342900" algn="l" defTabSz="914400" rtl="0" eaLnBrk="1" fontAlgn="auto" latinLnBrk="0" hangingPunct="1">
                <a:lnSpc>
                  <a:spcPct val="100000"/>
                </a:lnSpc>
                <a:spcBef>
                  <a:spcPts val="0"/>
                </a:spcBef>
                <a:spcAft>
                  <a:spcPts val="0"/>
                </a:spcAft>
                <a:buClrTx/>
                <a:buSzTx/>
                <a:buFontTx/>
                <a:buAutoNum type="arabicPeriod"/>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photo from this M/C can use to verify when market claims</a:t>
              </a:r>
            </a:p>
          </p:txBody>
        </p:sp>
        <p:sp>
          <p:nvSpPr>
            <p:cNvPr id="3" name="TextBox 7"/>
            <p:cNvSpPr txBox="1"/>
            <p:nvPr/>
          </p:nvSpPr>
          <p:spPr>
            <a:xfrm>
              <a:off x="9847" y="6277"/>
              <a:ext cx="8612" cy="97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Cons:</a:t>
              </a:r>
            </a:p>
            <a:p>
              <a:pPr marL="342900" marR="0" lvl="0" indent="-342900" algn="l" defTabSz="914400" rtl="0" eaLnBrk="1" fontAlgn="auto" latinLnBrk="0" hangingPunct="1">
                <a:lnSpc>
                  <a:spcPct val="100000"/>
                </a:lnSpc>
                <a:spcBef>
                  <a:spcPts val="0"/>
                </a:spcBef>
                <a:spcAft>
                  <a:spcPts val="0"/>
                </a:spcAft>
                <a:buClrTx/>
                <a:buSzTx/>
                <a:buFontTx/>
                <a:buAutoNum type="arabicPeriod"/>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 can not detect defects that occur in the CU process. It’s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too late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detection</a:t>
              </a:r>
            </a:p>
            <a:p>
              <a:pPr marL="342900" marR="0" lvl="0" indent="-342900" algn="l" defTabSz="914400" rtl="0" eaLnBrk="1" fontAlgn="auto" latinLnBrk="0" hangingPunct="1">
                <a:lnSpc>
                  <a:spcPct val="100000"/>
                </a:lnSpc>
                <a:spcBef>
                  <a:spcPts val="0"/>
                </a:spcBef>
                <a:spcAft>
                  <a:spcPts val="0"/>
                </a:spcAft>
                <a:buClrTx/>
                <a:buSzTx/>
                <a:buFontTx/>
                <a:buAutoNum type="arabicPeriod"/>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 can not reduce H/C (Just replace Logo check M/C)</a:t>
              </a: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7"/>
          <p:cNvSpPr txBox="1"/>
          <p:nvPr/>
        </p:nvSpPr>
        <p:spPr>
          <a:xfrm>
            <a:off x="6828155" y="2701290"/>
            <a:ext cx="9736455" cy="3639185"/>
          </a:xfrm>
          <a:prstGeom prst="rect">
            <a:avLst/>
          </a:prstGeom>
        </p:spPr>
        <p:txBody>
          <a:bodyPr wrap="square" lIns="0" tIns="0" rIns="0" bIns="0" rtlCol="0" anchor="t">
            <a:spAutoFit/>
            <a:scene3d>
              <a:camera prst="orthographicFront"/>
              <a:lightRig rig="threePt" dir="t"/>
            </a:scene3d>
          </a:bodyPr>
          <a:lstStyle/>
          <a:p>
            <a:pPr algn="r">
              <a:lnSpc>
                <a:spcPts val="11000"/>
              </a:lnSpc>
            </a:pPr>
            <a:r>
              <a:rPr lang="en-US" sz="10000" b="1" spc="299">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rPr>
              <a:t>BACCPDX223 SS2</a:t>
            </a:r>
            <a:br>
              <a:rPr lang="en-US" sz="10000" b="1" spc="299">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rPr>
            </a:br>
            <a:r>
              <a:rPr lang="en-US" sz="10000" b="1" spc="299">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rPr>
              <a:t>+ BACC Trial</a:t>
            </a:r>
          </a:p>
          <a:p>
            <a:pPr marL="0" lvl="0" indent="0" algn="r">
              <a:lnSpc>
                <a:spcPts val="6380"/>
              </a:lnSpc>
            </a:pPr>
            <a:r>
              <a:rPr lang="en-US" sz="5800" b="1" spc="174">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rPr>
              <a:t>STTB SMART TEAM</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p:cNvPicPr>
            <a:picLocks noChangeAspect="1"/>
          </p:cNvPicPr>
          <p:nvPr/>
        </p:nvPicPr>
        <p:blipFill>
          <a:blip r:embed="rId2"/>
          <a:srcRect/>
          <a:stretch>
            <a:fillRect/>
          </a:stretch>
        </p:blipFill>
        <p:spPr>
          <a:xfrm>
            <a:off x="596265" y="2243455"/>
            <a:ext cx="10133965" cy="5485765"/>
          </a:xfrm>
          <a:prstGeom prst="rect">
            <a:avLst/>
          </a:prstGeom>
        </p:spPr>
      </p:pic>
      <p:sp>
        <p:nvSpPr>
          <p:cNvPr id="8" name="TextBox 8"/>
          <p:cNvSpPr txBox="1"/>
          <p:nvPr/>
        </p:nvSpPr>
        <p:spPr>
          <a:xfrm>
            <a:off x="-1082675" y="716915"/>
            <a:ext cx="8285480" cy="1115695"/>
          </a:xfrm>
          <a:prstGeom prst="rect">
            <a:avLst/>
          </a:prstGeom>
        </p:spPr>
        <p:txBody>
          <a:bodyPr wrap="square" lIns="0" tIns="0" rIns="0" bIns="0" rtlCol="0" anchor="t">
            <a:spAutoFit/>
          </a:bodyPr>
          <a:lstStyle/>
          <a:p>
            <a:pPr algn="ctr">
              <a:lnSpc>
                <a:spcPts val="8700"/>
              </a:lnSpc>
            </a:pPr>
            <a:r>
              <a:rPr lang="en-US" sz="6215">
                <a:solidFill>
                  <a:schemeClr val="tx1"/>
                </a:solidFill>
                <a:latin typeface="Fira Sans Medium" panose="020B0603050000020004"/>
              </a:rPr>
              <a:t>AI Inspection</a:t>
            </a:r>
          </a:p>
        </p:txBody>
      </p:sp>
      <p:sp>
        <p:nvSpPr>
          <p:cNvPr id="10" name="AutoShape 10"/>
          <p:cNvSpPr/>
          <p:nvPr/>
        </p:nvSpPr>
        <p:spPr>
          <a:xfrm>
            <a:off x="11730378" y="2912167"/>
            <a:ext cx="160030" cy="175275"/>
          </a:xfrm>
          <a:prstGeom prst="rect">
            <a:avLst/>
          </a:prstGeom>
          <a:solidFill>
            <a:schemeClr val="tx1"/>
          </a:solidFill>
        </p:spPr>
      </p:sp>
      <p:sp>
        <p:nvSpPr>
          <p:cNvPr id="11" name="AutoShape 11"/>
          <p:cNvSpPr/>
          <p:nvPr/>
        </p:nvSpPr>
        <p:spPr>
          <a:xfrm>
            <a:off x="11730378" y="7397305"/>
            <a:ext cx="160030" cy="175275"/>
          </a:xfrm>
          <a:prstGeom prst="rect">
            <a:avLst/>
          </a:prstGeom>
          <a:solidFill>
            <a:schemeClr val="tx1"/>
          </a:solidFill>
        </p:spPr>
      </p:sp>
      <p:grpSp>
        <p:nvGrpSpPr>
          <p:cNvPr id="12" name="Group 12"/>
          <p:cNvGrpSpPr/>
          <p:nvPr/>
        </p:nvGrpSpPr>
        <p:grpSpPr>
          <a:xfrm>
            <a:off x="12273229" y="2261998"/>
            <a:ext cx="3840256" cy="2327893"/>
            <a:chOff x="0" y="-28575"/>
            <a:chExt cx="5120342" cy="3103857"/>
          </a:xfrm>
        </p:grpSpPr>
        <p:sp>
          <p:nvSpPr>
            <p:cNvPr id="13" name="TextBox 13"/>
            <p:cNvSpPr txBox="1"/>
            <p:nvPr/>
          </p:nvSpPr>
          <p:spPr>
            <a:xfrm>
              <a:off x="0" y="587775"/>
              <a:ext cx="5120342" cy="2487507"/>
            </a:xfrm>
            <a:prstGeom prst="rect">
              <a:avLst/>
            </a:prstGeom>
          </p:spPr>
          <p:txBody>
            <a:bodyPr lIns="0" tIns="0" rIns="0" bIns="0" rtlCol="0" anchor="t">
              <a:spAutoFit/>
            </a:bodyPr>
            <a:lstStyle/>
            <a:p>
              <a:pPr>
                <a:lnSpc>
                  <a:spcPts val="2425"/>
                </a:lnSpc>
              </a:pPr>
              <a:r>
                <a:rPr lang="en-US" sz="1735" spc="8">
                  <a:solidFill>
                    <a:srgbClr val="000000"/>
                  </a:solidFill>
                  <a:latin typeface="Fira Sans Light" panose="020B0403050000020004"/>
                </a:rPr>
                <a:t>We use 2 models in process ,REAR and SIDE, that trained by DNN+ResNet50 which is perform well in image classification.</a:t>
              </a:r>
            </a:p>
            <a:p>
              <a:pPr>
                <a:lnSpc>
                  <a:spcPts val="2425"/>
                </a:lnSpc>
              </a:pPr>
              <a:endParaRPr lang="en-US" sz="1735" spc="8">
                <a:solidFill>
                  <a:srgbClr val="000000"/>
                </a:solidFill>
                <a:latin typeface="Fira Sans Light" panose="020B0403050000020004"/>
              </a:endParaRPr>
            </a:p>
            <a:p>
              <a:pPr>
                <a:lnSpc>
                  <a:spcPts val="2425"/>
                </a:lnSpc>
              </a:pPr>
              <a:endParaRPr lang="en-US" sz="1735" spc="8">
                <a:solidFill>
                  <a:srgbClr val="000000"/>
                </a:solidFill>
                <a:latin typeface="Fira Sans Light" panose="020B0403050000020004"/>
              </a:endParaRPr>
            </a:p>
          </p:txBody>
        </p:sp>
        <p:sp>
          <p:nvSpPr>
            <p:cNvPr id="14" name="TextBox 14"/>
            <p:cNvSpPr txBox="1"/>
            <p:nvPr/>
          </p:nvSpPr>
          <p:spPr>
            <a:xfrm>
              <a:off x="0" y="-28575"/>
              <a:ext cx="5120342" cy="512983"/>
            </a:xfrm>
            <a:prstGeom prst="rect">
              <a:avLst/>
            </a:prstGeom>
          </p:spPr>
          <p:txBody>
            <a:bodyPr lIns="0" tIns="0" rIns="0" bIns="0" rtlCol="0" anchor="t">
              <a:spAutoFit/>
            </a:bodyPr>
            <a:lstStyle/>
            <a:p>
              <a:pPr marL="0" lvl="0" indent="0">
                <a:lnSpc>
                  <a:spcPts val="3120"/>
                </a:lnSpc>
                <a:spcBef>
                  <a:spcPct val="0"/>
                </a:spcBef>
              </a:pPr>
              <a:r>
                <a:rPr lang="en-US" sz="2400" spc="-48">
                  <a:solidFill>
                    <a:srgbClr val="000000"/>
                  </a:solidFill>
                  <a:latin typeface="Fira Sans Medium" panose="020B0603050000020004"/>
                </a:rPr>
                <a:t>AI Model</a:t>
              </a:r>
            </a:p>
          </p:txBody>
        </p:sp>
      </p:grpSp>
      <p:grpSp>
        <p:nvGrpSpPr>
          <p:cNvPr id="15" name="Group 15"/>
          <p:cNvGrpSpPr/>
          <p:nvPr/>
        </p:nvGrpSpPr>
        <p:grpSpPr>
          <a:xfrm>
            <a:off x="12197080" y="7127875"/>
            <a:ext cx="4944745" cy="1370300"/>
            <a:chOff x="0" y="-28575"/>
            <a:chExt cx="5120342" cy="1930545"/>
          </a:xfrm>
        </p:grpSpPr>
        <p:sp>
          <p:nvSpPr>
            <p:cNvPr id="16" name="TextBox 16"/>
            <p:cNvSpPr txBox="1"/>
            <p:nvPr/>
          </p:nvSpPr>
          <p:spPr>
            <a:xfrm>
              <a:off x="0" y="587775"/>
              <a:ext cx="5120342" cy="1314195"/>
            </a:xfrm>
            <a:prstGeom prst="rect">
              <a:avLst/>
            </a:prstGeom>
          </p:spPr>
          <p:txBody>
            <a:bodyPr lIns="0" tIns="0" rIns="0" bIns="0" rtlCol="0" anchor="t">
              <a:spAutoFit/>
            </a:bodyPr>
            <a:lstStyle/>
            <a:p>
              <a:pPr>
                <a:lnSpc>
                  <a:spcPts val="2425"/>
                </a:lnSpc>
              </a:pPr>
              <a:r>
                <a:rPr lang="en-US" sz="1735" spc="8">
                  <a:solidFill>
                    <a:srgbClr val="000000"/>
                  </a:solidFill>
                  <a:latin typeface="Fira Sans Light" panose="020B0403050000020004"/>
                </a:rPr>
                <a:t>Inspection data will update in realtime to </a:t>
              </a:r>
            </a:p>
            <a:p>
              <a:pPr>
                <a:lnSpc>
                  <a:spcPts val="2425"/>
                </a:lnSpc>
              </a:pPr>
              <a:r>
                <a:rPr lang="en-US" sz="1735" spc="8">
                  <a:solidFill>
                    <a:srgbClr val="000000"/>
                  </a:solidFill>
                  <a:latin typeface="Fira Sans Light" panose="020B0403050000020004"/>
                  <a:hlinkClick r:id="rId3"/>
                </a:rPr>
                <a:t>BACC Station report web</a:t>
              </a:r>
              <a:endParaRPr lang="en-US" sz="1735" spc="8">
                <a:solidFill>
                  <a:srgbClr val="000000"/>
                </a:solidFill>
                <a:latin typeface="Fira Sans Light" panose="020B0403050000020004"/>
              </a:endParaRPr>
            </a:p>
            <a:p>
              <a:pPr>
                <a:lnSpc>
                  <a:spcPts val="2425"/>
                </a:lnSpc>
              </a:pPr>
              <a:r>
                <a:rPr lang="en-US" sz="1735" spc="8">
                  <a:solidFill>
                    <a:srgbClr val="000000"/>
                  </a:solidFill>
                  <a:latin typeface="Fira Sans Light" panose="020B0403050000020004"/>
                </a:rPr>
                <a:t>(http://43.72.228.147/wbacc/lastest_training.php) </a:t>
              </a:r>
            </a:p>
          </p:txBody>
        </p:sp>
        <p:sp>
          <p:nvSpPr>
            <p:cNvPr id="17" name="TextBox 17"/>
            <p:cNvSpPr txBox="1"/>
            <p:nvPr/>
          </p:nvSpPr>
          <p:spPr>
            <a:xfrm>
              <a:off x="0" y="-28575"/>
              <a:ext cx="5120342" cy="563610"/>
            </a:xfrm>
            <a:prstGeom prst="rect">
              <a:avLst/>
            </a:prstGeom>
          </p:spPr>
          <p:txBody>
            <a:bodyPr lIns="0" tIns="0" rIns="0" bIns="0" rtlCol="0" anchor="t">
              <a:spAutoFit/>
            </a:bodyPr>
            <a:lstStyle/>
            <a:p>
              <a:pPr marL="0" lvl="0" indent="0">
                <a:lnSpc>
                  <a:spcPts val="3120"/>
                </a:lnSpc>
                <a:spcBef>
                  <a:spcPct val="0"/>
                </a:spcBef>
              </a:pPr>
              <a:r>
                <a:rPr lang="en-US" sz="2400" spc="-48">
                  <a:solidFill>
                    <a:srgbClr val="000000"/>
                  </a:solidFill>
                  <a:latin typeface="Fira Sans Medium" panose="020B0603050000020004"/>
                </a:rPr>
                <a:t>Realtime Data Update</a:t>
              </a:r>
            </a:p>
          </p:txBody>
        </p:sp>
      </p:grpSp>
      <p:sp>
        <p:nvSpPr>
          <p:cNvPr id="22" name="AutoShape 22"/>
          <p:cNvSpPr/>
          <p:nvPr/>
        </p:nvSpPr>
        <p:spPr>
          <a:xfrm>
            <a:off x="11654178" y="4809899"/>
            <a:ext cx="160030" cy="175275"/>
          </a:xfrm>
          <a:prstGeom prst="rect">
            <a:avLst/>
          </a:prstGeom>
          <a:solidFill>
            <a:schemeClr val="tx1"/>
          </a:solidFill>
        </p:spPr>
      </p:sp>
      <p:grpSp>
        <p:nvGrpSpPr>
          <p:cNvPr id="23" name="Group 23"/>
          <p:cNvGrpSpPr/>
          <p:nvPr/>
        </p:nvGrpSpPr>
        <p:grpSpPr>
          <a:xfrm>
            <a:off x="12197024" y="4379980"/>
            <a:ext cx="3840256" cy="1035113"/>
            <a:chOff x="0" y="0"/>
            <a:chExt cx="5120342" cy="1380151"/>
          </a:xfrm>
        </p:grpSpPr>
        <p:sp>
          <p:nvSpPr>
            <p:cNvPr id="24" name="TextBox 24"/>
            <p:cNvSpPr txBox="1"/>
            <p:nvPr/>
          </p:nvSpPr>
          <p:spPr>
            <a:xfrm>
              <a:off x="0" y="587775"/>
              <a:ext cx="5120342" cy="792376"/>
            </a:xfrm>
            <a:prstGeom prst="rect">
              <a:avLst/>
            </a:prstGeom>
          </p:spPr>
          <p:txBody>
            <a:bodyPr lIns="0" tIns="0" rIns="0" bIns="0" rtlCol="0" anchor="t">
              <a:spAutoFit/>
            </a:bodyPr>
            <a:lstStyle/>
            <a:p>
              <a:pPr>
                <a:lnSpc>
                  <a:spcPts val="2425"/>
                </a:lnSpc>
              </a:pPr>
              <a:r>
                <a:rPr lang="en-US" sz="1735" spc="8">
                  <a:solidFill>
                    <a:srgbClr val="000000"/>
                  </a:solidFill>
                  <a:latin typeface="Fira Sans Light" panose="020B0403050000020004"/>
                </a:rPr>
                <a:t>AI Inspection is running with PENGUIN and NI Vision at the same time </a:t>
              </a:r>
            </a:p>
          </p:txBody>
        </p:sp>
        <p:sp>
          <p:nvSpPr>
            <p:cNvPr id="25" name="TextBox 25"/>
            <p:cNvSpPr txBox="1"/>
            <p:nvPr/>
          </p:nvSpPr>
          <p:spPr>
            <a:xfrm>
              <a:off x="0" y="-28575"/>
              <a:ext cx="5120342" cy="512983"/>
            </a:xfrm>
            <a:prstGeom prst="rect">
              <a:avLst/>
            </a:prstGeom>
          </p:spPr>
          <p:txBody>
            <a:bodyPr lIns="0" tIns="0" rIns="0" bIns="0" rtlCol="0" anchor="t">
              <a:spAutoFit/>
            </a:bodyPr>
            <a:lstStyle/>
            <a:p>
              <a:pPr marL="0" lvl="0" indent="0">
                <a:lnSpc>
                  <a:spcPts val="3120"/>
                </a:lnSpc>
                <a:spcBef>
                  <a:spcPct val="0"/>
                </a:spcBef>
              </a:pPr>
              <a:r>
                <a:rPr lang="en-US" sz="2400" spc="-48">
                  <a:solidFill>
                    <a:srgbClr val="000000"/>
                  </a:solidFill>
                  <a:latin typeface="Fira Sans Medium" panose="020B0603050000020004"/>
                </a:rPr>
                <a:t>Parallel Work</a:t>
              </a:r>
            </a:p>
          </p:txBody>
        </p:sp>
      </p:grpSp>
      <p:pic>
        <p:nvPicPr>
          <p:cNvPr id="2" name="Picture 4"/>
          <p:cNvPicPr>
            <a:picLocks noChangeAspect="1"/>
          </p:cNvPicPr>
          <p:nvPr/>
        </p:nvPicPr>
        <p:blipFill>
          <a:blip r:embed="rId4"/>
          <a:srcRect/>
          <a:stretch>
            <a:fillRect/>
          </a:stretch>
        </p:blipFill>
        <p:spPr>
          <a:xfrm>
            <a:off x="15020925" y="5904865"/>
            <a:ext cx="705485" cy="732790"/>
          </a:xfrm>
          <a:prstGeom prst="rect">
            <a:avLst/>
          </a:prstGeom>
        </p:spPr>
      </p:pic>
      <p:pic>
        <p:nvPicPr>
          <p:cNvPr id="3" name="Picture 15"/>
          <p:cNvPicPr>
            <a:picLocks noChangeAspect="1"/>
          </p:cNvPicPr>
          <p:nvPr/>
        </p:nvPicPr>
        <p:blipFill>
          <a:blip r:embed="rId5"/>
          <a:srcRect/>
          <a:stretch>
            <a:fillRect/>
          </a:stretch>
        </p:blipFill>
        <p:spPr>
          <a:xfrm>
            <a:off x="13646785" y="5878195"/>
            <a:ext cx="786765" cy="786765"/>
          </a:xfrm>
          <a:prstGeom prst="rect">
            <a:avLst/>
          </a:prstGeom>
        </p:spPr>
      </p:pic>
      <p:pic>
        <p:nvPicPr>
          <p:cNvPr id="4" name="Picture 14"/>
          <p:cNvPicPr>
            <a:picLocks noChangeAspect="1"/>
          </p:cNvPicPr>
          <p:nvPr/>
        </p:nvPicPr>
        <p:blipFill>
          <a:blip r:embed="rId6"/>
          <a:srcRect/>
          <a:stretch>
            <a:fillRect/>
          </a:stretch>
        </p:blipFill>
        <p:spPr>
          <a:xfrm>
            <a:off x="12249150" y="5866130"/>
            <a:ext cx="810260" cy="810260"/>
          </a:xfrm>
          <a:prstGeom prst="rect">
            <a:avLst/>
          </a:prstGeom>
        </p:spPr>
      </p:pic>
      <p:cxnSp>
        <p:nvCxnSpPr>
          <p:cNvPr id="5" name="Straight Arrow Connector 4"/>
          <p:cNvCxnSpPr>
            <a:endCxn id="3" idx="1"/>
          </p:cNvCxnSpPr>
          <p:nvPr/>
        </p:nvCxnSpPr>
        <p:spPr>
          <a:xfrm flipV="1">
            <a:off x="13188950" y="6271895"/>
            <a:ext cx="457835" cy="16510"/>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14498320" y="6287770"/>
            <a:ext cx="457835" cy="16510"/>
          </a:xfrm>
          <a:prstGeom prst="straightConnector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8"/>
          <p:cNvSpPr txBox="1"/>
          <p:nvPr/>
        </p:nvSpPr>
        <p:spPr>
          <a:xfrm>
            <a:off x="-1082675" y="716915"/>
            <a:ext cx="8285480" cy="1115695"/>
          </a:xfrm>
          <a:prstGeom prst="rect">
            <a:avLst/>
          </a:prstGeom>
        </p:spPr>
        <p:txBody>
          <a:bodyPr wrap="square" lIns="0" tIns="0" rIns="0" bIns="0" rtlCol="0" anchor="t">
            <a:spAutoFit/>
          </a:bodyPr>
          <a:lstStyle/>
          <a:p>
            <a:pPr algn="ctr">
              <a:lnSpc>
                <a:spcPts val="8700"/>
              </a:lnSpc>
            </a:pPr>
            <a:r>
              <a:rPr lang="en-US" sz="6215">
                <a:solidFill>
                  <a:schemeClr val="tx1"/>
                </a:solidFill>
                <a:latin typeface="Fira Sans Medium" panose="020B0603050000020004"/>
              </a:rPr>
              <a:t>AI Model</a:t>
            </a:r>
          </a:p>
        </p:txBody>
      </p:sp>
      <p:pic>
        <p:nvPicPr>
          <p:cNvPr id="3" name="Picture 2" descr="60350cnn-1"/>
          <p:cNvPicPr>
            <a:picLocks noChangeAspect="1"/>
          </p:cNvPicPr>
          <p:nvPr/>
        </p:nvPicPr>
        <p:blipFill>
          <a:blip r:embed="rId2"/>
          <a:stretch>
            <a:fillRect/>
          </a:stretch>
        </p:blipFill>
        <p:spPr>
          <a:xfrm>
            <a:off x="1054100" y="2319655"/>
            <a:ext cx="8813800" cy="3471545"/>
          </a:xfrm>
          <a:prstGeom prst="rect">
            <a:avLst/>
          </a:prstGeom>
        </p:spPr>
      </p:pic>
      <p:sp>
        <p:nvSpPr>
          <p:cNvPr id="4" name="Text Box 3"/>
          <p:cNvSpPr txBox="1"/>
          <p:nvPr/>
        </p:nvSpPr>
        <p:spPr>
          <a:xfrm>
            <a:off x="913130" y="6486525"/>
            <a:ext cx="8884285" cy="1938020"/>
          </a:xfrm>
          <a:prstGeom prst="rect">
            <a:avLst/>
          </a:prstGeom>
          <a:noFill/>
        </p:spPr>
        <p:txBody>
          <a:bodyPr wrap="square" rtlCol="0">
            <a:spAutoFit/>
          </a:bodyPr>
          <a:lstStyle/>
          <a:p>
            <a:r>
              <a:rPr lang="en-US" sz="2400"/>
              <a:t>After receive image from NI Vision ,We cut image and ready to image classifying process. Model Image clasiifying by </a:t>
            </a:r>
            <a:r>
              <a:rPr lang="en-US" sz="2400" b="1"/>
              <a:t>Resnet50</a:t>
            </a:r>
            <a:r>
              <a:rPr lang="en-US" sz="2400"/>
              <a:t> is  a convolutional neural network that is 50 layers deep  after check image with</a:t>
            </a:r>
            <a:r>
              <a:rPr lang="th-TH" altLang="en-US" sz="2400"/>
              <a:t> </a:t>
            </a:r>
            <a:r>
              <a:rPr lang="en-US" altLang="th-TH" sz="2400" b="1"/>
              <a:t>all OK and NG </a:t>
            </a:r>
            <a:r>
              <a:rPr lang="en-US" altLang="en-US" sz="2400" b="1"/>
              <a:t>trait</a:t>
            </a:r>
            <a:r>
              <a:rPr lang="en-US" altLang="en-US" sz="2400"/>
              <a:t>, AI will sort all accuracy from each class and select most accuracy  to be output (more than 50%) </a:t>
            </a:r>
          </a:p>
        </p:txBody>
      </p:sp>
      <p:sp>
        <p:nvSpPr>
          <p:cNvPr id="5" name="TextBox 8"/>
          <p:cNvSpPr txBox="1"/>
          <p:nvPr/>
        </p:nvSpPr>
        <p:spPr>
          <a:xfrm>
            <a:off x="10441305" y="7433310"/>
            <a:ext cx="8285480" cy="1115695"/>
          </a:xfrm>
          <a:prstGeom prst="rect">
            <a:avLst/>
          </a:prstGeom>
        </p:spPr>
        <p:txBody>
          <a:bodyPr wrap="square" lIns="0" tIns="0" rIns="0" bIns="0" rtlCol="0" anchor="t">
            <a:spAutoFit/>
          </a:bodyPr>
          <a:lstStyle/>
          <a:p>
            <a:pPr algn="ctr">
              <a:lnSpc>
                <a:spcPts val="8700"/>
              </a:lnSpc>
            </a:pPr>
            <a:r>
              <a:rPr lang="en-US" sz="2000">
                <a:solidFill>
                  <a:schemeClr val="tx1"/>
                </a:solidFill>
                <a:latin typeface="Fira Sans Medium" panose="020B0603050000020004"/>
              </a:rPr>
              <a:t>Example Output</a:t>
            </a:r>
          </a:p>
        </p:txBody>
      </p:sp>
      <p:pic>
        <p:nvPicPr>
          <p:cNvPr id="2" name="Picture 1" descr="Screenshot (52)"/>
          <p:cNvPicPr>
            <a:picLocks noChangeAspect="1"/>
          </p:cNvPicPr>
          <p:nvPr/>
        </p:nvPicPr>
        <p:blipFill>
          <a:blip r:embed="rId3"/>
          <a:srcRect l="63771" t="27695" r="19535" b="42539"/>
          <a:stretch>
            <a:fillRect/>
          </a:stretch>
        </p:blipFill>
        <p:spPr>
          <a:xfrm>
            <a:off x="11727815" y="1174750"/>
            <a:ext cx="5434330" cy="3445510"/>
          </a:xfrm>
          <a:prstGeom prst="rect">
            <a:avLst/>
          </a:prstGeom>
        </p:spPr>
      </p:pic>
      <p:pic>
        <p:nvPicPr>
          <p:cNvPr id="6" name="Picture 5" descr="Screenshot (54)"/>
          <p:cNvPicPr>
            <a:picLocks noChangeAspect="1"/>
          </p:cNvPicPr>
          <p:nvPr/>
        </p:nvPicPr>
        <p:blipFill>
          <a:blip r:embed="rId4"/>
          <a:srcRect l="63771" t="27695" r="20788" b="47656"/>
          <a:stretch>
            <a:fillRect/>
          </a:stretch>
        </p:blipFill>
        <p:spPr>
          <a:xfrm>
            <a:off x="11739245" y="4761865"/>
            <a:ext cx="5422900" cy="3078480"/>
          </a:xfrm>
          <a:prstGeom prst="rect">
            <a:avLst/>
          </a:prstGeom>
        </p:spPr>
      </p:pic>
      <p:pic>
        <p:nvPicPr>
          <p:cNvPr id="7" name="Picture 6" descr="Screenshot (54)"/>
          <p:cNvPicPr>
            <a:picLocks noChangeAspect="1"/>
          </p:cNvPicPr>
          <p:nvPr/>
        </p:nvPicPr>
        <p:blipFill>
          <a:blip r:embed="rId4">
            <a:lum contrast="24000"/>
          </a:blip>
          <a:srcRect l="65292" t="44809" r="30798" b="49080"/>
          <a:stretch>
            <a:fillRect/>
          </a:stretch>
        </p:blipFill>
        <p:spPr>
          <a:xfrm>
            <a:off x="7846695" y="7967345"/>
            <a:ext cx="3816985" cy="2121535"/>
          </a:xfrm>
          <a:prstGeom prst="rect">
            <a:avLst/>
          </a:prstGeom>
        </p:spPr>
      </p:pic>
      <p:cxnSp>
        <p:nvCxnSpPr>
          <p:cNvPr id="9" name="Straight Arrow Connector 8"/>
          <p:cNvCxnSpPr/>
          <p:nvPr/>
        </p:nvCxnSpPr>
        <p:spPr>
          <a:xfrm flipH="1">
            <a:off x="10975975" y="7616190"/>
            <a:ext cx="1811020" cy="1648460"/>
          </a:xfrm>
          <a:prstGeom prst="straightConnector1">
            <a:avLst/>
          </a:prstGeom>
          <a:ln w="1270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Text Box 9"/>
          <p:cNvSpPr txBox="1"/>
          <p:nvPr/>
        </p:nvSpPr>
        <p:spPr>
          <a:xfrm>
            <a:off x="14995525" y="3311525"/>
            <a:ext cx="2166620" cy="706755"/>
          </a:xfrm>
          <a:prstGeom prst="rect">
            <a:avLst/>
          </a:prstGeom>
          <a:noFill/>
        </p:spPr>
        <p:txBody>
          <a:bodyPr wrap="square" rtlCol="0">
            <a:spAutoFit/>
          </a:bodyPr>
          <a:lstStyle/>
          <a:p>
            <a:r>
              <a:rPr lang="en-US" sz="2000" b="1">
                <a:solidFill>
                  <a:schemeClr val="bg1"/>
                </a:solidFill>
              </a:rPr>
              <a:t>AI predict OK </a:t>
            </a:r>
          </a:p>
          <a:p>
            <a:r>
              <a:rPr lang="en-US" sz="2000" b="1">
                <a:solidFill>
                  <a:schemeClr val="bg1"/>
                </a:solidFill>
              </a:rPr>
              <a:t>and actually OK</a:t>
            </a:r>
          </a:p>
        </p:txBody>
      </p:sp>
      <p:sp>
        <p:nvSpPr>
          <p:cNvPr id="11" name="Text Box 10"/>
          <p:cNvSpPr txBox="1"/>
          <p:nvPr/>
        </p:nvSpPr>
        <p:spPr>
          <a:xfrm>
            <a:off x="15097125" y="6670040"/>
            <a:ext cx="2359025" cy="706755"/>
          </a:xfrm>
          <a:prstGeom prst="rect">
            <a:avLst/>
          </a:prstGeom>
          <a:noFill/>
        </p:spPr>
        <p:txBody>
          <a:bodyPr wrap="square" rtlCol="0">
            <a:spAutoFit/>
          </a:bodyPr>
          <a:lstStyle/>
          <a:p>
            <a:r>
              <a:rPr lang="en-US" sz="2000" b="1">
                <a:solidFill>
                  <a:schemeClr val="bg1"/>
                </a:solidFill>
              </a:rPr>
              <a:t>AI predict NG and actually NG</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Box 1"/>
          <p:cNvSpPr txBox="1"/>
          <p:nvPr/>
        </p:nvSpPr>
        <p:spPr>
          <a:xfrm>
            <a:off x="5175250" y="869315"/>
            <a:ext cx="8661400" cy="1219835"/>
          </a:xfrm>
          <a:prstGeom prst="rect">
            <a:avLst/>
          </a:prstGeom>
          <a:noFill/>
        </p:spPr>
        <p:txBody>
          <a:bodyPr wrap="none" rtlCol="0" anchor="t">
            <a:spAutoFit/>
          </a:bodyPr>
          <a:lstStyle/>
          <a:p>
            <a:pPr marL="0" lvl="0" indent="0" algn="l">
              <a:lnSpc>
                <a:spcPts val="8800"/>
              </a:lnSpc>
              <a:spcBef>
                <a:spcPct val="0"/>
              </a:spcBef>
            </a:pPr>
            <a:r>
              <a:rPr lang="en-US" sz="7200">
                <a:latin typeface="Fira Sans Medium Bold" panose="020B0603050000020004"/>
                <a:sym typeface="+mn-ea"/>
              </a:rPr>
              <a:t>Input training image</a:t>
            </a:r>
          </a:p>
        </p:txBody>
      </p:sp>
      <p:sp>
        <p:nvSpPr>
          <p:cNvPr id="3" name="TextBox 17"/>
          <p:cNvSpPr txBox="1"/>
          <p:nvPr/>
        </p:nvSpPr>
        <p:spPr>
          <a:xfrm>
            <a:off x="2692400" y="2089150"/>
            <a:ext cx="13500735" cy="600075"/>
          </a:xfrm>
          <a:prstGeom prst="rect">
            <a:avLst/>
          </a:prstGeom>
        </p:spPr>
        <p:txBody>
          <a:bodyPr wrap="square" lIns="0" tIns="0" rIns="0" bIns="0" rtlCol="0" anchor="t">
            <a:spAutoFit/>
          </a:bodyPr>
          <a:lstStyle/>
          <a:p>
            <a:pPr marL="0" lvl="0" indent="0" algn="ctr">
              <a:lnSpc>
                <a:spcPts val="4680"/>
              </a:lnSpc>
              <a:spcBef>
                <a:spcPct val="0"/>
              </a:spcBef>
            </a:pPr>
            <a:r>
              <a:rPr lang="en-US" sz="3600" spc="-72">
                <a:solidFill>
                  <a:schemeClr val="tx1"/>
                </a:solidFill>
                <a:sym typeface="+mn-ea"/>
              </a:rPr>
              <a:t>We cut image into small part to see more detail</a:t>
            </a:r>
          </a:p>
        </p:txBody>
      </p:sp>
      <p:graphicFrame>
        <p:nvGraphicFramePr>
          <p:cNvPr id="5" name="Table 4"/>
          <p:cNvGraphicFramePr/>
          <p:nvPr/>
        </p:nvGraphicFramePr>
        <p:xfrm>
          <a:off x="2421255" y="3001010"/>
          <a:ext cx="5415280" cy="4206240"/>
        </p:xfrm>
        <a:graphic>
          <a:graphicData uri="http://schemas.openxmlformats.org/drawingml/2006/table">
            <a:tbl>
              <a:tblPr firstRow="1">
                <a:tableStyleId>{5202B0CA-FC54-4496-8BCA-5EF66A818D29}</a:tableStyleId>
              </a:tblPr>
              <a:tblGrid>
                <a:gridCol w="3239770">
                  <a:extLst>
                    <a:ext uri="{9D8B030D-6E8A-4147-A177-3AD203B41FA5}">
                      <a16:colId xmlns:a16="http://schemas.microsoft.com/office/drawing/2014/main" val="20000"/>
                    </a:ext>
                  </a:extLst>
                </a:gridCol>
                <a:gridCol w="2175510">
                  <a:extLst>
                    <a:ext uri="{9D8B030D-6E8A-4147-A177-3AD203B41FA5}">
                      <a16:colId xmlns:a16="http://schemas.microsoft.com/office/drawing/2014/main" val="20001"/>
                    </a:ext>
                  </a:extLst>
                </a:gridCol>
              </a:tblGrid>
              <a:tr h="504190">
                <a:tc>
                  <a:txBody>
                    <a:bodyPr/>
                    <a:lstStyle/>
                    <a:p>
                      <a:pPr algn="ctr">
                        <a:buNone/>
                      </a:pPr>
                      <a:r>
                        <a:rPr lang="en-US" sz="3200"/>
                        <a:t>Position</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a:buNone/>
                      </a:pPr>
                      <a:r>
                        <a:rPr lang="en-US" sz="3200"/>
                        <a:t>Parts</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extLst>
                  <a:ext uri="{0D108BD9-81ED-4DB2-BD59-A6C34878D82A}">
                    <a16:rowId xmlns:a16="http://schemas.microsoft.com/office/drawing/2014/main" val="10000"/>
                  </a:ext>
                </a:extLst>
              </a:tr>
              <a:tr h="504190">
                <a:tc>
                  <a:txBody>
                    <a:bodyPr/>
                    <a:lstStyle/>
                    <a:p>
                      <a:pPr algn="ctr">
                        <a:buNone/>
                      </a:pPr>
                      <a:r>
                        <a:rPr lang="en-US" sz="2800"/>
                        <a:t>Rear Top</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a:buNone/>
                      </a:pPr>
                      <a:r>
                        <a:rPr lang="en-US" sz="2800"/>
                        <a:t>20</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extLst>
                  <a:ext uri="{0D108BD9-81ED-4DB2-BD59-A6C34878D82A}">
                    <a16:rowId xmlns:a16="http://schemas.microsoft.com/office/drawing/2014/main" val="10001"/>
                  </a:ext>
                </a:extLst>
              </a:tr>
              <a:tr h="504190">
                <a:tc>
                  <a:txBody>
                    <a:bodyPr/>
                    <a:lstStyle/>
                    <a:p>
                      <a:pPr algn="ctr">
                        <a:buNone/>
                      </a:pPr>
                      <a:r>
                        <a:rPr lang="en-US" sz="2800"/>
                        <a:t>Rear Center</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a:buNone/>
                      </a:pPr>
                      <a:r>
                        <a:rPr lang="en-US" sz="2800"/>
                        <a:t>20</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extLst>
                  <a:ext uri="{0D108BD9-81ED-4DB2-BD59-A6C34878D82A}">
                    <a16:rowId xmlns:a16="http://schemas.microsoft.com/office/drawing/2014/main" val="10002"/>
                  </a:ext>
                </a:extLst>
              </a:tr>
              <a:tr h="504190">
                <a:tc>
                  <a:txBody>
                    <a:bodyPr/>
                    <a:lstStyle/>
                    <a:p>
                      <a:pPr algn="ctr">
                        <a:buNone/>
                      </a:pPr>
                      <a:r>
                        <a:rPr lang="en-US" sz="2800"/>
                        <a:t>Rear Bottom</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a:buNone/>
                      </a:pPr>
                      <a:r>
                        <a:rPr lang="en-US" sz="2800"/>
                        <a:t>20</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extLst>
                  <a:ext uri="{0D108BD9-81ED-4DB2-BD59-A6C34878D82A}">
                    <a16:rowId xmlns:a16="http://schemas.microsoft.com/office/drawing/2014/main" val="10003"/>
                  </a:ext>
                </a:extLst>
              </a:tr>
              <a:tr h="504190">
                <a:tc>
                  <a:txBody>
                    <a:bodyPr/>
                    <a:lstStyle/>
                    <a:p>
                      <a:pPr algn="ctr">
                        <a:buNone/>
                      </a:pPr>
                      <a:r>
                        <a:rPr lang="en-US" sz="2800"/>
                        <a:t>Side Top</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a:buNone/>
                      </a:pPr>
                      <a:r>
                        <a:rPr lang="en-US" sz="2800"/>
                        <a:t>5</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extLst>
                  <a:ext uri="{0D108BD9-81ED-4DB2-BD59-A6C34878D82A}">
                    <a16:rowId xmlns:a16="http://schemas.microsoft.com/office/drawing/2014/main" val="10004"/>
                  </a:ext>
                </a:extLst>
              </a:tr>
              <a:tr h="504190">
                <a:tc>
                  <a:txBody>
                    <a:bodyPr/>
                    <a:lstStyle/>
                    <a:p>
                      <a:pPr algn="ctr">
                        <a:buNone/>
                      </a:pPr>
                      <a:r>
                        <a:rPr lang="en-US" sz="2800"/>
                        <a:t>Side Left</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a:buNone/>
                      </a:pPr>
                      <a:r>
                        <a:rPr lang="en-US" sz="2800"/>
                        <a:t>5</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extLst>
                  <a:ext uri="{0D108BD9-81ED-4DB2-BD59-A6C34878D82A}">
                    <a16:rowId xmlns:a16="http://schemas.microsoft.com/office/drawing/2014/main" val="10005"/>
                  </a:ext>
                </a:extLst>
              </a:tr>
              <a:tr h="504190">
                <a:tc>
                  <a:txBody>
                    <a:bodyPr/>
                    <a:lstStyle/>
                    <a:p>
                      <a:pPr algn="ctr">
                        <a:buNone/>
                      </a:pPr>
                      <a:r>
                        <a:rPr lang="en-US" sz="2800"/>
                        <a:t>Side Right</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a:buNone/>
                      </a:pPr>
                      <a:r>
                        <a:rPr lang="en-US" sz="2800"/>
                        <a:t>5</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extLst>
                  <a:ext uri="{0D108BD9-81ED-4DB2-BD59-A6C34878D82A}">
                    <a16:rowId xmlns:a16="http://schemas.microsoft.com/office/drawing/2014/main" val="10006"/>
                  </a:ext>
                </a:extLst>
              </a:tr>
              <a:tr h="504190">
                <a:tc>
                  <a:txBody>
                    <a:bodyPr/>
                    <a:lstStyle/>
                    <a:p>
                      <a:pPr algn="ctr">
                        <a:buNone/>
                      </a:pPr>
                      <a:r>
                        <a:rPr lang="en-US" sz="2800"/>
                        <a:t>Side Bottom</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a:buNone/>
                      </a:pPr>
                      <a:r>
                        <a:rPr lang="en-US" sz="2800"/>
                        <a:t>5</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extLst>
                  <a:ext uri="{0D108BD9-81ED-4DB2-BD59-A6C34878D82A}">
                    <a16:rowId xmlns:a16="http://schemas.microsoft.com/office/drawing/2014/main" val="10007"/>
                  </a:ext>
                </a:extLst>
              </a:tr>
            </a:tbl>
          </a:graphicData>
        </a:graphic>
      </p:graphicFrame>
      <p:graphicFrame>
        <p:nvGraphicFramePr>
          <p:cNvPr id="18" name="Table 17"/>
          <p:cNvGraphicFramePr/>
          <p:nvPr/>
        </p:nvGraphicFramePr>
        <p:xfrm>
          <a:off x="2421255" y="7783195"/>
          <a:ext cx="5415915" cy="1097280"/>
        </p:xfrm>
        <a:graphic>
          <a:graphicData uri="http://schemas.openxmlformats.org/drawingml/2006/table">
            <a:tbl>
              <a:tblPr firstRow="1">
                <a:tableStyleId>{5202B0CA-FC54-4496-8BCA-5EF66A818D29}</a:tableStyleId>
              </a:tblPr>
              <a:tblGrid>
                <a:gridCol w="2716530">
                  <a:extLst>
                    <a:ext uri="{9D8B030D-6E8A-4147-A177-3AD203B41FA5}">
                      <a16:colId xmlns:a16="http://schemas.microsoft.com/office/drawing/2014/main" val="20000"/>
                    </a:ext>
                  </a:extLst>
                </a:gridCol>
                <a:gridCol w="2699385">
                  <a:extLst>
                    <a:ext uri="{9D8B030D-6E8A-4147-A177-3AD203B41FA5}">
                      <a16:colId xmlns:a16="http://schemas.microsoft.com/office/drawing/2014/main" val="20001"/>
                    </a:ext>
                  </a:extLst>
                </a:gridCol>
              </a:tblGrid>
              <a:tr h="579120">
                <a:tc>
                  <a:txBody>
                    <a:bodyPr/>
                    <a:lstStyle/>
                    <a:p>
                      <a:pPr algn="ctr">
                        <a:buNone/>
                      </a:pPr>
                      <a:r>
                        <a:rPr lang="en-US" sz="3200"/>
                        <a:t>Rear</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a:buNone/>
                      </a:pPr>
                      <a:r>
                        <a:rPr lang="en-US" sz="3200"/>
                        <a:t>Side</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extLst>
                  <a:ext uri="{0D108BD9-81ED-4DB2-BD59-A6C34878D82A}">
                    <a16:rowId xmlns:a16="http://schemas.microsoft.com/office/drawing/2014/main" val="10000"/>
                  </a:ext>
                </a:extLst>
              </a:tr>
              <a:tr h="518160">
                <a:tc>
                  <a:txBody>
                    <a:bodyPr/>
                    <a:lstStyle/>
                    <a:p>
                      <a:pPr algn="ctr">
                        <a:buNone/>
                      </a:pPr>
                      <a:r>
                        <a:rPr lang="en-US" sz="2800"/>
                        <a:t>2,471 files</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a:buNone/>
                      </a:pPr>
                      <a:r>
                        <a:rPr lang="en-US" sz="2800"/>
                        <a:t>4,236 files</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extLst>
                  <a:ext uri="{0D108BD9-81ED-4DB2-BD59-A6C34878D82A}">
                    <a16:rowId xmlns:a16="http://schemas.microsoft.com/office/drawing/2014/main" val="10001"/>
                  </a:ext>
                </a:extLst>
              </a:tr>
            </a:tbl>
          </a:graphicData>
        </a:graphic>
      </p:graphicFrame>
      <p:sp>
        <p:nvSpPr>
          <p:cNvPr id="4" name="Text Box 3"/>
          <p:cNvSpPr txBox="1"/>
          <p:nvPr/>
        </p:nvSpPr>
        <p:spPr>
          <a:xfrm>
            <a:off x="8646795" y="7860030"/>
            <a:ext cx="4474210" cy="1476375"/>
          </a:xfrm>
          <a:prstGeom prst="rect">
            <a:avLst/>
          </a:prstGeom>
          <a:noFill/>
        </p:spPr>
        <p:txBody>
          <a:bodyPr wrap="square" rtlCol="0">
            <a:spAutoFit/>
          </a:bodyPr>
          <a:lstStyle/>
          <a:p>
            <a:r>
              <a:rPr lang="en-US" spc="8">
                <a:solidFill>
                  <a:srgbClr val="000000"/>
                </a:solidFill>
                <a:latin typeface="Fira Sans Light" panose="020B0403050000020004"/>
                <a:sym typeface="+mn-ea"/>
              </a:rPr>
              <a:t>* With small images AI can see more detail and regconize defect better than use large scale image. </a:t>
            </a:r>
          </a:p>
          <a:p>
            <a:r>
              <a:rPr lang="en-US" spc="8">
                <a:solidFill>
                  <a:srgbClr val="000000"/>
                </a:solidFill>
                <a:latin typeface="Fira Sans Light" panose="020B0403050000020004"/>
                <a:sym typeface="+mn-ea"/>
              </a:rPr>
              <a:t>But with more image, it make analysis process longer than use large image.</a:t>
            </a:r>
            <a:endParaRPr lang="en-US"/>
          </a:p>
        </p:txBody>
      </p:sp>
      <p:grpSp>
        <p:nvGrpSpPr>
          <p:cNvPr id="6" name="Group 5"/>
          <p:cNvGrpSpPr/>
          <p:nvPr/>
        </p:nvGrpSpPr>
        <p:grpSpPr>
          <a:xfrm>
            <a:off x="8450580" y="2736215"/>
            <a:ext cx="7254875" cy="5048250"/>
            <a:chOff x="13308" y="4309"/>
            <a:chExt cx="11425" cy="7950"/>
          </a:xfrm>
        </p:grpSpPr>
        <p:pic>
          <p:nvPicPr>
            <p:cNvPr id="14" name="Picture 13" descr="Screenshot (53)"/>
            <p:cNvPicPr>
              <a:picLocks noChangeAspect="1"/>
            </p:cNvPicPr>
            <p:nvPr/>
          </p:nvPicPr>
          <p:blipFill>
            <a:blip r:embed="rId2"/>
            <a:srcRect l="70557" t="47861" r="5776" b="40417"/>
            <a:stretch>
              <a:fillRect/>
            </a:stretch>
          </p:blipFill>
          <p:spPr>
            <a:xfrm>
              <a:off x="13308" y="5327"/>
              <a:ext cx="4112" cy="1146"/>
            </a:xfrm>
            <a:prstGeom prst="rect">
              <a:avLst/>
            </a:prstGeom>
          </p:spPr>
        </p:pic>
        <p:pic>
          <p:nvPicPr>
            <p:cNvPr id="13" name="Picture 12" descr="Screenshot (52)"/>
            <p:cNvPicPr>
              <a:picLocks noChangeAspect="1"/>
            </p:cNvPicPr>
            <p:nvPr/>
          </p:nvPicPr>
          <p:blipFill>
            <a:blip r:embed="rId3"/>
            <a:srcRect l="70250" t="47639" r="6995" b="39546"/>
            <a:stretch>
              <a:fillRect/>
            </a:stretch>
          </p:blipFill>
          <p:spPr>
            <a:xfrm>
              <a:off x="13353" y="8211"/>
              <a:ext cx="4044" cy="1282"/>
            </a:xfrm>
            <a:prstGeom prst="rect">
              <a:avLst/>
            </a:prstGeom>
          </p:spPr>
        </p:pic>
        <p:pic>
          <p:nvPicPr>
            <p:cNvPr id="15" name="Picture 14" descr="Screenshot (54)"/>
            <p:cNvPicPr>
              <a:picLocks noChangeAspect="1"/>
            </p:cNvPicPr>
            <p:nvPr/>
          </p:nvPicPr>
          <p:blipFill>
            <a:blip r:embed="rId4"/>
            <a:srcRect l="77295" t="25991" r="17940" b="19306"/>
            <a:stretch>
              <a:fillRect/>
            </a:stretch>
          </p:blipFill>
          <p:spPr>
            <a:xfrm>
              <a:off x="18236" y="5237"/>
              <a:ext cx="1085" cy="7022"/>
            </a:xfrm>
            <a:prstGeom prst="rect">
              <a:avLst/>
            </a:prstGeom>
          </p:spPr>
        </p:pic>
        <p:pic>
          <p:nvPicPr>
            <p:cNvPr id="16" name="Picture 15" descr="Screenshot (55)"/>
            <p:cNvPicPr>
              <a:picLocks noChangeAspect="1"/>
            </p:cNvPicPr>
            <p:nvPr/>
          </p:nvPicPr>
          <p:blipFill>
            <a:blip r:embed="rId5"/>
            <a:srcRect l="77530" t="26778" r="17905" b="19074"/>
            <a:stretch>
              <a:fillRect/>
            </a:stretch>
          </p:blipFill>
          <p:spPr>
            <a:xfrm>
              <a:off x="20159" y="5327"/>
              <a:ext cx="1036" cy="6930"/>
            </a:xfrm>
            <a:prstGeom prst="rect">
              <a:avLst/>
            </a:prstGeom>
          </p:spPr>
        </p:pic>
        <p:sp>
          <p:nvSpPr>
            <p:cNvPr id="9" name="TextBox 17"/>
            <p:cNvSpPr txBox="1"/>
            <p:nvPr/>
          </p:nvSpPr>
          <p:spPr>
            <a:xfrm>
              <a:off x="13958" y="6459"/>
              <a:ext cx="2767" cy="945"/>
            </a:xfrm>
            <a:prstGeom prst="rect">
              <a:avLst/>
            </a:prstGeom>
          </p:spPr>
          <p:txBody>
            <a:bodyPr wrap="square" lIns="0" tIns="0" rIns="0" bIns="0" rtlCol="0" anchor="t">
              <a:spAutoFit/>
            </a:bodyPr>
            <a:lstStyle/>
            <a:p>
              <a:pPr marL="0" lvl="0" indent="0" algn="ctr">
                <a:lnSpc>
                  <a:spcPts val="4680"/>
                </a:lnSpc>
                <a:spcBef>
                  <a:spcPct val="0"/>
                </a:spcBef>
              </a:pPr>
              <a:r>
                <a:rPr lang="en-US" sz="2800" spc="-72">
                  <a:solidFill>
                    <a:schemeClr val="tx1"/>
                  </a:solidFill>
                  <a:sym typeface="+mn-ea"/>
                </a:rPr>
                <a:t>Bottom</a:t>
              </a:r>
            </a:p>
          </p:txBody>
        </p:sp>
        <p:sp>
          <p:nvSpPr>
            <p:cNvPr id="10" name="TextBox 17"/>
            <p:cNvSpPr txBox="1"/>
            <p:nvPr/>
          </p:nvSpPr>
          <p:spPr>
            <a:xfrm>
              <a:off x="14149" y="9493"/>
              <a:ext cx="2767" cy="945"/>
            </a:xfrm>
            <a:prstGeom prst="rect">
              <a:avLst/>
            </a:prstGeom>
          </p:spPr>
          <p:txBody>
            <a:bodyPr wrap="square" lIns="0" tIns="0" rIns="0" bIns="0" rtlCol="0" anchor="t">
              <a:spAutoFit/>
            </a:bodyPr>
            <a:lstStyle/>
            <a:p>
              <a:pPr marL="0" lvl="0" indent="0" algn="ctr">
                <a:lnSpc>
                  <a:spcPts val="4680"/>
                </a:lnSpc>
                <a:spcBef>
                  <a:spcPct val="0"/>
                </a:spcBef>
              </a:pPr>
              <a:r>
                <a:rPr lang="en-US" sz="2800" spc="-72">
                  <a:solidFill>
                    <a:schemeClr val="tx1"/>
                  </a:solidFill>
                  <a:sym typeface="+mn-ea"/>
                </a:rPr>
                <a:t>Top</a:t>
              </a:r>
            </a:p>
          </p:txBody>
        </p:sp>
        <p:sp>
          <p:nvSpPr>
            <p:cNvPr id="11" name="TextBox 17"/>
            <p:cNvSpPr txBox="1"/>
            <p:nvPr/>
          </p:nvSpPr>
          <p:spPr>
            <a:xfrm>
              <a:off x="17274" y="4309"/>
              <a:ext cx="2767" cy="945"/>
            </a:xfrm>
            <a:prstGeom prst="rect">
              <a:avLst/>
            </a:prstGeom>
          </p:spPr>
          <p:txBody>
            <a:bodyPr wrap="square" lIns="0" tIns="0" rIns="0" bIns="0" rtlCol="0" anchor="t">
              <a:spAutoFit/>
            </a:bodyPr>
            <a:lstStyle/>
            <a:p>
              <a:pPr marL="0" lvl="0" indent="0" algn="ctr">
                <a:lnSpc>
                  <a:spcPts val="4680"/>
                </a:lnSpc>
                <a:spcBef>
                  <a:spcPct val="0"/>
                </a:spcBef>
              </a:pPr>
              <a:r>
                <a:rPr lang="en-US" sz="2800" spc="-72">
                  <a:solidFill>
                    <a:schemeClr val="tx1"/>
                  </a:solidFill>
                  <a:sym typeface="+mn-ea"/>
                </a:rPr>
                <a:t>Left</a:t>
              </a:r>
            </a:p>
          </p:txBody>
        </p:sp>
        <p:sp>
          <p:nvSpPr>
            <p:cNvPr id="12" name="TextBox 17"/>
            <p:cNvSpPr txBox="1"/>
            <p:nvPr/>
          </p:nvSpPr>
          <p:spPr>
            <a:xfrm>
              <a:off x="19437" y="4309"/>
              <a:ext cx="2767" cy="945"/>
            </a:xfrm>
            <a:prstGeom prst="rect">
              <a:avLst/>
            </a:prstGeom>
          </p:spPr>
          <p:txBody>
            <a:bodyPr wrap="square" lIns="0" tIns="0" rIns="0" bIns="0" rtlCol="0" anchor="t">
              <a:spAutoFit/>
            </a:bodyPr>
            <a:lstStyle/>
            <a:p>
              <a:pPr marL="0" lvl="0" indent="0" algn="ctr">
                <a:lnSpc>
                  <a:spcPts val="4680"/>
                </a:lnSpc>
                <a:spcBef>
                  <a:spcPct val="0"/>
                </a:spcBef>
              </a:pPr>
              <a:r>
                <a:rPr lang="en-US" sz="2800" spc="-72">
                  <a:solidFill>
                    <a:schemeClr val="tx1"/>
                  </a:solidFill>
                  <a:sym typeface="+mn-ea"/>
                </a:rPr>
                <a:t>Right</a:t>
              </a:r>
            </a:p>
          </p:txBody>
        </p:sp>
        <p:sp>
          <p:nvSpPr>
            <p:cNvPr id="17" name="TextBox 17"/>
            <p:cNvSpPr txBox="1"/>
            <p:nvPr/>
          </p:nvSpPr>
          <p:spPr>
            <a:xfrm>
              <a:off x="21967" y="4323"/>
              <a:ext cx="2767" cy="945"/>
            </a:xfrm>
            <a:prstGeom prst="rect">
              <a:avLst/>
            </a:prstGeom>
          </p:spPr>
          <p:txBody>
            <a:bodyPr wrap="square" lIns="0" tIns="0" rIns="0" bIns="0" rtlCol="0" anchor="t">
              <a:spAutoFit/>
            </a:bodyPr>
            <a:lstStyle/>
            <a:p>
              <a:pPr marL="0" lvl="0" indent="0" algn="ctr">
                <a:lnSpc>
                  <a:spcPts val="4680"/>
                </a:lnSpc>
                <a:spcBef>
                  <a:spcPct val="0"/>
                </a:spcBef>
              </a:pPr>
              <a:r>
                <a:rPr lang="en-US" sz="2800" spc="-72">
                  <a:solidFill>
                    <a:schemeClr val="tx1"/>
                  </a:solidFill>
                  <a:sym typeface="+mn-ea"/>
                </a:rPr>
                <a:t>Rear</a:t>
              </a:r>
            </a:p>
          </p:txBody>
        </p:sp>
        <p:pic>
          <p:nvPicPr>
            <p:cNvPr id="89" name="Picture 16" descr="Screenshot (56)"/>
            <p:cNvPicPr>
              <a:picLocks noChangeAspect="1"/>
            </p:cNvPicPr>
            <p:nvPr/>
          </p:nvPicPr>
          <p:blipFill>
            <a:blip r:embed="rId6"/>
            <a:srcRect l="69953" t="38833" r="10250" b="25250"/>
            <a:stretch>
              <a:fillRect/>
            </a:stretch>
          </p:blipFill>
          <p:spPr>
            <a:xfrm>
              <a:off x="22033" y="5216"/>
              <a:ext cx="2635" cy="2690"/>
            </a:xfrm>
            <a:prstGeom prst="rect">
              <a:avLst/>
            </a:prstGeom>
          </p:spPr>
        </p:pic>
        <p:pic>
          <p:nvPicPr>
            <p:cNvPr id="90" name="Picture 17" descr="Screenshot (57)"/>
            <p:cNvPicPr>
              <a:picLocks noChangeAspect="1"/>
            </p:cNvPicPr>
            <p:nvPr/>
          </p:nvPicPr>
          <p:blipFill>
            <a:blip r:embed="rId7"/>
            <a:srcRect l="70312" t="41139" r="10500" b="29259"/>
            <a:stretch>
              <a:fillRect/>
            </a:stretch>
          </p:blipFill>
          <p:spPr>
            <a:xfrm>
              <a:off x="22033" y="7708"/>
              <a:ext cx="2635" cy="2289"/>
            </a:xfrm>
            <a:prstGeom prst="rect">
              <a:avLst/>
            </a:prstGeom>
          </p:spPr>
        </p:pic>
        <p:pic>
          <p:nvPicPr>
            <p:cNvPr id="91" name="Picture 18" descr="Screenshot (58)"/>
            <p:cNvPicPr>
              <a:picLocks noChangeAspect="1"/>
            </p:cNvPicPr>
            <p:nvPr/>
          </p:nvPicPr>
          <p:blipFill>
            <a:blip r:embed="rId8"/>
            <a:srcRect l="70677" t="40139" r="10438" b="30685"/>
            <a:stretch>
              <a:fillRect/>
            </a:stretch>
          </p:blipFill>
          <p:spPr>
            <a:xfrm>
              <a:off x="22033" y="9903"/>
              <a:ext cx="2635" cy="2291"/>
            </a:xfrm>
            <a:prstGeom prst="rect">
              <a:avLst/>
            </a:prstGeom>
          </p:spPr>
        </p:pic>
      </p:grpSp>
      <p:sp>
        <p:nvSpPr>
          <p:cNvPr id="7" name="Text Box 6"/>
          <p:cNvSpPr txBox="1"/>
          <p:nvPr/>
        </p:nvSpPr>
        <p:spPr>
          <a:xfrm>
            <a:off x="9928860" y="6877685"/>
            <a:ext cx="309880" cy="368300"/>
          </a:xfrm>
          <a:prstGeom prst="rect">
            <a:avLst/>
          </a:prstGeom>
          <a:noFill/>
        </p:spPr>
        <p:txBody>
          <a:bodyPr wrap="none" rtlCol="0">
            <a:spAutoFit/>
          </a:bodyPr>
          <a:lstStyle/>
          <a:p>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extBox 17"/>
          <p:cNvSpPr txBox="1"/>
          <p:nvPr/>
        </p:nvSpPr>
        <p:spPr>
          <a:xfrm>
            <a:off x="5181600" y="1333500"/>
            <a:ext cx="9904730" cy="1128395"/>
          </a:xfrm>
          <a:prstGeom prst="rect">
            <a:avLst/>
          </a:prstGeom>
        </p:spPr>
        <p:txBody>
          <a:bodyPr wrap="square" lIns="0" tIns="0" rIns="0" bIns="0" rtlCol="0" anchor="t">
            <a:spAutoFit/>
          </a:bodyPr>
          <a:lstStyle/>
          <a:p>
            <a:pPr marL="0" lvl="0" indent="0">
              <a:lnSpc>
                <a:spcPts val="8800"/>
              </a:lnSpc>
              <a:spcBef>
                <a:spcPct val="0"/>
              </a:spcBef>
            </a:pPr>
            <a:r>
              <a:rPr lang="en-US" sz="8000">
                <a:solidFill>
                  <a:schemeClr val="tx1"/>
                </a:solidFill>
                <a:latin typeface="Fira Sans Medium Bold" panose="020B0603050000020004"/>
              </a:rPr>
              <a:t>ML Model of PDX223</a:t>
            </a:r>
          </a:p>
        </p:txBody>
      </p:sp>
      <p:sp>
        <p:nvSpPr>
          <p:cNvPr id="2" name="TextBox 17"/>
          <p:cNvSpPr txBox="1"/>
          <p:nvPr/>
        </p:nvSpPr>
        <p:spPr>
          <a:xfrm>
            <a:off x="2286000" y="2628900"/>
            <a:ext cx="13500735" cy="1200150"/>
          </a:xfrm>
          <a:prstGeom prst="rect">
            <a:avLst/>
          </a:prstGeom>
        </p:spPr>
        <p:txBody>
          <a:bodyPr wrap="square" lIns="0" tIns="0" rIns="0" bIns="0" rtlCol="0" anchor="t">
            <a:spAutoFit/>
          </a:bodyPr>
          <a:lstStyle/>
          <a:p>
            <a:pPr marL="0" lvl="0" indent="0">
              <a:lnSpc>
                <a:spcPts val="4680"/>
              </a:lnSpc>
              <a:spcBef>
                <a:spcPct val="0"/>
              </a:spcBef>
            </a:pPr>
            <a:r>
              <a:rPr lang="en-US" sz="3600" spc="-72">
                <a:solidFill>
                  <a:schemeClr val="tx1"/>
                </a:solidFill>
                <a:sym typeface="+mn-ea"/>
              </a:rPr>
              <a:t>	We used two models, for rear and side ,we train them separately and this is the result of the model.</a:t>
            </a:r>
          </a:p>
        </p:txBody>
      </p:sp>
      <p:pic>
        <p:nvPicPr>
          <p:cNvPr id="5" name="Picture 3"/>
          <p:cNvPicPr>
            <a:picLocks noChangeAspect="1"/>
          </p:cNvPicPr>
          <p:nvPr/>
        </p:nvPicPr>
        <p:blipFill>
          <a:blip r:embed="rId2"/>
          <a:srcRect l="8006" t="11277" r="75782" b="58447"/>
          <a:stretch>
            <a:fillRect/>
          </a:stretch>
        </p:blipFill>
        <p:spPr>
          <a:xfrm>
            <a:off x="2286000" y="4229100"/>
            <a:ext cx="6196693" cy="4114800"/>
          </a:xfrm>
          <a:prstGeom prst="rect">
            <a:avLst/>
          </a:prstGeom>
          <a:noFill/>
          <a:ln>
            <a:noFill/>
          </a:ln>
        </p:spPr>
      </p:pic>
      <p:sp>
        <p:nvSpPr>
          <p:cNvPr id="3" name="Text Box 2"/>
          <p:cNvSpPr txBox="1"/>
          <p:nvPr/>
        </p:nvSpPr>
        <p:spPr>
          <a:xfrm>
            <a:off x="4237355" y="8420100"/>
            <a:ext cx="2293620" cy="691515"/>
          </a:xfrm>
          <a:prstGeom prst="rect">
            <a:avLst/>
          </a:prstGeom>
          <a:noFill/>
        </p:spPr>
        <p:txBody>
          <a:bodyPr wrap="none" rtlCol="0" anchor="t">
            <a:spAutoFit/>
          </a:bodyPr>
          <a:lstStyle/>
          <a:p>
            <a:pPr marL="0" lvl="0" indent="0">
              <a:lnSpc>
                <a:spcPts val="4680"/>
              </a:lnSpc>
              <a:spcBef>
                <a:spcPct val="0"/>
              </a:spcBef>
            </a:pPr>
            <a:r>
              <a:rPr lang="en-US" sz="3200" spc="-72">
                <a:sym typeface="+mn-ea"/>
              </a:rPr>
              <a:t>REAR MODEL</a:t>
            </a:r>
            <a:endParaRPr lang="en-US" sz="3200"/>
          </a:p>
        </p:txBody>
      </p:sp>
      <p:pic>
        <p:nvPicPr>
          <p:cNvPr id="11" name="Picture 9"/>
          <p:cNvPicPr>
            <a:picLocks noChangeAspect="1"/>
          </p:cNvPicPr>
          <p:nvPr/>
        </p:nvPicPr>
        <p:blipFill>
          <a:blip r:embed="rId3"/>
          <a:srcRect l="8089" t="11692" r="75906" b="60698"/>
          <a:stretch>
            <a:fillRect/>
          </a:stretch>
        </p:blipFill>
        <p:spPr>
          <a:xfrm>
            <a:off x="9067800" y="4229100"/>
            <a:ext cx="6708913" cy="4114800"/>
          </a:xfrm>
          <a:prstGeom prst="rect">
            <a:avLst/>
          </a:prstGeom>
          <a:noFill/>
          <a:ln>
            <a:noFill/>
          </a:ln>
        </p:spPr>
      </p:pic>
      <p:sp>
        <p:nvSpPr>
          <p:cNvPr id="4" name="Text Box 3"/>
          <p:cNvSpPr txBox="1"/>
          <p:nvPr/>
        </p:nvSpPr>
        <p:spPr>
          <a:xfrm>
            <a:off x="11430000" y="8496300"/>
            <a:ext cx="2160270" cy="691515"/>
          </a:xfrm>
          <a:prstGeom prst="rect">
            <a:avLst/>
          </a:prstGeom>
          <a:noFill/>
        </p:spPr>
        <p:txBody>
          <a:bodyPr wrap="none" rtlCol="0" anchor="t">
            <a:spAutoFit/>
          </a:bodyPr>
          <a:lstStyle/>
          <a:p>
            <a:pPr marL="0" lvl="0" indent="0">
              <a:lnSpc>
                <a:spcPts val="4680"/>
              </a:lnSpc>
              <a:spcBef>
                <a:spcPct val="0"/>
              </a:spcBef>
            </a:pPr>
            <a:r>
              <a:rPr lang="en-US" sz="3200" spc="-72">
                <a:sym typeface="+mn-ea"/>
              </a:rPr>
              <a:t>SIDE MODEL</a:t>
            </a:r>
            <a:endParaRPr lang="en-US" sz="3200"/>
          </a:p>
        </p:txBody>
      </p:sp>
      <p:sp>
        <p:nvSpPr>
          <p:cNvPr id="8" name="Rectangles 7"/>
          <p:cNvSpPr/>
          <p:nvPr/>
        </p:nvSpPr>
        <p:spPr>
          <a:xfrm>
            <a:off x="2351405" y="6288405"/>
            <a:ext cx="2366010" cy="610235"/>
          </a:xfrm>
          <a:prstGeom prst="rect">
            <a:avLst/>
          </a:prstGeom>
          <a:noFill/>
          <a:ln w="3810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s 8"/>
          <p:cNvSpPr/>
          <p:nvPr/>
        </p:nvSpPr>
        <p:spPr>
          <a:xfrm>
            <a:off x="9144000" y="6440805"/>
            <a:ext cx="2570480" cy="679450"/>
          </a:xfrm>
          <a:prstGeom prst="rect">
            <a:avLst/>
          </a:prstGeom>
          <a:noFill/>
          <a:ln w="3810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2851;p52"/>
          <p:cNvSpPr txBox="1"/>
          <p:nvPr/>
        </p:nvSpPr>
        <p:spPr>
          <a:xfrm>
            <a:off x="-777558" y="8882890"/>
            <a:ext cx="4030980" cy="718820"/>
          </a:xfrm>
          <a:prstGeom prst="rect">
            <a:avLst/>
          </a:prstGeom>
          <a:noFill/>
          <a:ln>
            <a:noFill/>
          </a:ln>
        </p:spPr>
        <p:txBody>
          <a:bodyPr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400"/>
              <a:buFont typeface="Be Vietnam"/>
              <a:buNone/>
              <a:defRPr sz="1600" b="0" i="0" u="none" strike="noStrike" cap="none">
                <a:solidFill>
                  <a:schemeClr val="lt1"/>
                </a:solidFill>
                <a:latin typeface="Courier New" panose="02070309020205020404" charset="0"/>
                <a:ea typeface="Courier New" panose="02070309020205020404" charset="0"/>
                <a:cs typeface="Arial" panose="020B0604020202020204" pitchFamily="34" charset="0"/>
                <a:sym typeface="Arial" panose="020B0604020202020204" pitchFamily="34" charset="0"/>
              </a:defRPr>
            </a:lvl1pPr>
            <a:lvl2pPr marR="0" lvl="1" algn="l" rtl="0">
              <a:lnSpc>
                <a:spcPct val="100000"/>
              </a:lnSpc>
              <a:spcBef>
                <a:spcPts val="0"/>
              </a:spcBef>
              <a:spcAft>
                <a:spcPts val="0"/>
              </a:spcAft>
              <a:buClr>
                <a:schemeClr val="dk1"/>
              </a:buClr>
              <a:buSzPts val="1400"/>
              <a:buFont typeface="Be Vietnam"/>
              <a:buNone/>
              <a:defRPr sz="1400" b="0" i="0" u="none" strike="noStrike" cap="none">
                <a:solidFill>
                  <a:schemeClr val="dk1"/>
                </a:solidFill>
                <a:latin typeface="Be Vietnam"/>
                <a:ea typeface="Be Vietnam"/>
                <a:cs typeface="Be Vietnam"/>
                <a:sym typeface="Be Vietnam"/>
              </a:defRPr>
            </a:lvl2pPr>
            <a:lvl3pPr marR="0" lvl="2" algn="l" rtl="0">
              <a:lnSpc>
                <a:spcPct val="100000"/>
              </a:lnSpc>
              <a:spcBef>
                <a:spcPts val="0"/>
              </a:spcBef>
              <a:spcAft>
                <a:spcPts val="0"/>
              </a:spcAft>
              <a:buClr>
                <a:schemeClr val="dk1"/>
              </a:buClr>
              <a:buSzPts val="1400"/>
              <a:buFont typeface="Be Vietnam"/>
              <a:buNone/>
              <a:defRPr sz="1400" b="0" i="0" u="none" strike="noStrike" cap="none">
                <a:solidFill>
                  <a:schemeClr val="dk1"/>
                </a:solidFill>
                <a:latin typeface="Be Vietnam"/>
                <a:ea typeface="Be Vietnam"/>
                <a:cs typeface="Be Vietnam"/>
                <a:sym typeface="Be Vietnam"/>
              </a:defRPr>
            </a:lvl3pPr>
            <a:lvl4pPr marR="0" lvl="3" algn="l" rtl="0">
              <a:lnSpc>
                <a:spcPct val="100000"/>
              </a:lnSpc>
              <a:spcBef>
                <a:spcPts val="0"/>
              </a:spcBef>
              <a:spcAft>
                <a:spcPts val="0"/>
              </a:spcAft>
              <a:buClr>
                <a:schemeClr val="dk1"/>
              </a:buClr>
              <a:buSzPts val="1400"/>
              <a:buFont typeface="Be Vietnam"/>
              <a:buNone/>
              <a:defRPr sz="1400" b="0" i="0" u="none" strike="noStrike" cap="none">
                <a:solidFill>
                  <a:schemeClr val="dk1"/>
                </a:solidFill>
                <a:latin typeface="Be Vietnam"/>
                <a:ea typeface="Be Vietnam"/>
                <a:cs typeface="Be Vietnam"/>
                <a:sym typeface="Be Vietnam"/>
              </a:defRPr>
            </a:lvl4pPr>
            <a:lvl5pPr marR="0" lvl="4" algn="l" rtl="0">
              <a:lnSpc>
                <a:spcPct val="100000"/>
              </a:lnSpc>
              <a:spcBef>
                <a:spcPts val="0"/>
              </a:spcBef>
              <a:spcAft>
                <a:spcPts val="0"/>
              </a:spcAft>
              <a:buClr>
                <a:schemeClr val="dk1"/>
              </a:buClr>
              <a:buSzPts val="1400"/>
              <a:buFont typeface="Be Vietnam"/>
              <a:buNone/>
              <a:defRPr sz="1400" b="0" i="0" u="none" strike="noStrike" cap="none">
                <a:solidFill>
                  <a:schemeClr val="dk1"/>
                </a:solidFill>
                <a:latin typeface="Be Vietnam"/>
                <a:ea typeface="Be Vietnam"/>
                <a:cs typeface="Be Vietnam"/>
                <a:sym typeface="Be Vietnam"/>
              </a:defRPr>
            </a:lvl5pPr>
            <a:lvl6pPr marR="0" lvl="5" algn="l" rtl="0">
              <a:lnSpc>
                <a:spcPct val="100000"/>
              </a:lnSpc>
              <a:spcBef>
                <a:spcPts val="0"/>
              </a:spcBef>
              <a:spcAft>
                <a:spcPts val="0"/>
              </a:spcAft>
              <a:buClr>
                <a:schemeClr val="dk1"/>
              </a:buClr>
              <a:buSzPts val="1400"/>
              <a:buFont typeface="Be Vietnam"/>
              <a:buNone/>
              <a:defRPr sz="1400" b="0" i="0" u="none" strike="noStrike" cap="none">
                <a:solidFill>
                  <a:schemeClr val="dk1"/>
                </a:solidFill>
                <a:latin typeface="Be Vietnam"/>
                <a:ea typeface="Be Vietnam"/>
                <a:cs typeface="Be Vietnam"/>
                <a:sym typeface="Be Vietnam"/>
              </a:defRPr>
            </a:lvl6pPr>
            <a:lvl7pPr marR="0" lvl="6" algn="l" rtl="0">
              <a:lnSpc>
                <a:spcPct val="100000"/>
              </a:lnSpc>
              <a:spcBef>
                <a:spcPts val="0"/>
              </a:spcBef>
              <a:spcAft>
                <a:spcPts val="0"/>
              </a:spcAft>
              <a:buClr>
                <a:schemeClr val="dk1"/>
              </a:buClr>
              <a:buSzPts val="1400"/>
              <a:buFont typeface="Be Vietnam"/>
              <a:buNone/>
              <a:defRPr sz="1400" b="0" i="0" u="none" strike="noStrike" cap="none">
                <a:solidFill>
                  <a:schemeClr val="dk1"/>
                </a:solidFill>
                <a:latin typeface="Be Vietnam"/>
                <a:ea typeface="Be Vietnam"/>
                <a:cs typeface="Be Vietnam"/>
                <a:sym typeface="Be Vietnam"/>
              </a:defRPr>
            </a:lvl7pPr>
            <a:lvl8pPr marR="0" lvl="7" algn="l" rtl="0">
              <a:lnSpc>
                <a:spcPct val="100000"/>
              </a:lnSpc>
              <a:spcBef>
                <a:spcPts val="0"/>
              </a:spcBef>
              <a:spcAft>
                <a:spcPts val="0"/>
              </a:spcAft>
              <a:buClr>
                <a:schemeClr val="dk1"/>
              </a:buClr>
              <a:buSzPts val="1400"/>
              <a:buFont typeface="Be Vietnam"/>
              <a:buNone/>
              <a:defRPr sz="1400" b="0" i="0" u="none" strike="noStrike" cap="none">
                <a:solidFill>
                  <a:schemeClr val="dk1"/>
                </a:solidFill>
                <a:latin typeface="Be Vietnam"/>
                <a:ea typeface="Be Vietnam"/>
                <a:cs typeface="Be Vietnam"/>
                <a:sym typeface="Be Vietnam"/>
              </a:defRPr>
            </a:lvl8pPr>
            <a:lvl9pPr marR="0" lvl="8" algn="l" rtl="0">
              <a:lnSpc>
                <a:spcPct val="100000"/>
              </a:lnSpc>
              <a:spcBef>
                <a:spcPts val="0"/>
              </a:spcBef>
              <a:spcAft>
                <a:spcPts val="0"/>
              </a:spcAft>
              <a:buClr>
                <a:schemeClr val="dk1"/>
              </a:buClr>
              <a:buSzPts val="1400"/>
              <a:buFont typeface="Be Vietnam"/>
              <a:buNone/>
              <a:defRPr sz="1400" b="0" i="0" u="none" strike="noStrike" cap="none">
                <a:solidFill>
                  <a:schemeClr val="dk1"/>
                </a:solidFill>
                <a:latin typeface="Be Vietnam"/>
                <a:ea typeface="Be Vietnam"/>
                <a:cs typeface="Be Vietnam"/>
                <a:sym typeface="Be Vietnam"/>
              </a:defRPr>
            </a:lvl9pPr>
          </a:lstStyle>
          <a:p>
            <a:pPr marL="0" marR="0" lvl="0" indent="0" algn="r" defTabSz="914400" rtl="0" eaLnBrk="1" fontAlgn="auto" latinLnBrk="0" hangingPunct="1">
              <a:lnSpc>
                <a:spcPct val="100000"/>
              </a:lnSpc>
              <a:spcBef>
                <a:spcPts val="0"/>
              </a:spcBef>
              <a:spcAft>
                <a:spcPts val="0"/>
              </a:spcAft>
              <a:buClr>
                <a:srgbClr val="E7E6E6"/>
              </a:buClr>
              <a:buSzPts val="1400"/>
              <a:buFont typeface="Be Vietnam"/>
              <a:buNone/>
              <a:defRPr/>
            </a:pPr>
            <a:r>
              <a:rPr kumimoji="0" lang="en-US" altLang="en-GB" sz="1600" b="0" i="0" u="none" strike="noStrike" kern="1200" cap="none" spc="0" normalizeH="0" baseline="0" noProof="0" dirty="0">
                <a:ln>
                  <a:noFill/>
                </a:ln>
                <a:solidFill>
                  <a:srgbClr val="002060"/>
                </a:solidFill>
                <a:effectLst/>
                <a:highlight>
                  <a:srgbClr val="FFFF00"/>
                </a:highlight>
                <a:uLnTx/>
                <a:uFillTx/>
                <a:latin typeface="Courier New" panose="02070309020205020404" charset="0"/>
                <a:cs typeface="Arial" panose="020B0604020202020204" pitchFamily="34" charset="0"/>
                <a:sym typeface="Arial" panose="020B0604020202020204" pitchFamily="34" charset="0"/>
              </a:rPr>
              <a:t>IMAGE: Model 14.02.2022</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Box 1"/>
          <p:cNvSpPr txBox="1"/>
          <p:nvPr/>
        </p:nvSpPr>
        <p:spPr>
          <a:xfrm>
            <a:off x="596265" y="564515"/>
            <a:ext cx="6210300" cy="1219835"/>
          </a:xfrm>
          <a:prstGeom prst="rect">
            <a:avLst/>
          </a:prstGeom>
          <a:noFill/>
        </p:spPr>
        <p:txBody>
          <a:bodyPr wrap="none" rtlCol="0" anchor="t">
            <a:spAutoFit/>
          </a:bodyPr>
          <a:lstStyle/>
          <a:p>
            <a:pPr marL="0" lvl="0" indent="0" algn="l">
              <a:lnSpc>
                <a:spcPts val="8800"/>
              </a:lnSpc>
              <a:spcBef>
                <a:spcPct val="0"/>
              </a:spcBef>
            </a:pPr>
            <a:r>
              <a:rPr lang="en-US" sz="7200">
                <a:latin typeface="Fira Sans Medium Bold" panose="020B0603050000020004"/>
                <a:sym typeface="+mn-ea"/>
              </a:rPr>
              <a:t>Trial Summary</a:t>
            </a:r>
          </a:p>
        </p:txBody>
      </p:sp>
      <p:graphicFrame>
        <p:nvGraphicFramePr>
          <p:cNvPr id="5" name="Table 4"/>
          <p:cNvGraphicFramePr/>
          <p:nvPr/>
        </p:nvGraphicFramePr>
        <p:xfrm>
          <a:off x="1054100" y="2319655"/>
          <a:ext cx="7461250" cy="3857625"/>
        </p:xfrm>
        <a:graphic>
          <a:graphicData uri="http://schemas.openxmlformats.org/drawingml/2006/table">
            <a:tbl>
              <a:tblPr firstRow="1">
                <a:tableStyleId>{5202B0CA-FC54-4496-8BCA-5EF66A818D29}</a:tableStyleId>
              </a:tblPr>
              <a:tblGrid>
                <a:gridCol w="3027680">
                  <a:extLst>
                    <a:ext uri="{9D8B030D-6E8A-4147-A177-3AD203B41FA5}">
                      <a16:colId xmlns:a16="http://schemas.microsoft.com/office/drawing/2014/main" val="20000"/>
                    </a:ext>
                  </a:extLst>
                </a:gridCol>
                <a:gridCol w="1586230">
                  <a:extLst>
                    <a:ext uri="{9D8B030D-6E8A-4147-A177-3AD203B41FA5}">
                      <a16:colId xmlns:a16="http://schemas.microsoft.com/office/drawing/2014/main" val="20001"/>
                    </a:ext>
                  </a:extLst>
                </a:gridCol>
                <a:gridCol w="1394460">
                  <a:extLst>
                    <a:ext uri="{9D8B030D-6E8A-4147-A177-3AD203B41FA5}">
                      <a16:colId xmlns:a16="http://schemas.microsoft.com/office/drawing/2014/main" val="20002"/>
                    </a:ext>
                  </a:extLst>
                </a:gridCol>
                <a:gridCol w="1452880">
                  <a:extLst>
                    <a:ext uri="{9D8B030D-6E8A-4147-A177-3AD203B41FA5}">
                      <a16:colId xmlns:a16="http://schemas.microsoft.com/office/drawing/2014/main" val="20003"/>
                    </a:ext>
                  </a:extLst>
                </a:gridCol>
              </a:tblGrid>
              <a:tr h="593090">
                <a:tc>
                  <a:txBody>
                    <a:bodyPr/>
                    <a:lstStyle/>
                    <a:p>
                      <a:pPr algn="ctr">
                        <a:buNone/>
                      </a:pPr>
                      <a:r>
                        <a:rPr lang="en-US" sz="3200"/>
                        <a:t>Color</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a:buNone/>
                      </a:pPr>
                      <a:r>
                        <a:rPr lang="en-US" sz="3200"/>
                        <a:t>Set</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a:buNone/>
                      </a:pPr>
                      <a:r>
                        <a:rPr lang="en-US" sz="3200"/>
                        <a:t>OK</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a:buNone/>
                      </a:pPr>
                      <a:r>
                        <a:rPr lang="en-US" sz="3200"/>
                        <a:t>NG</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extLst>
                  <a:ext uri="{0D108BD9-81ED-4DB2-BD59-A6C34878D82A}">
                    <a16:rowId xmlns:a16="http://schemas.microsoft.com/office/drawing/2014/main" val="10000"/>
                  </a:ext>
                </a:extLst>
              </a:tr>
              <a:tr h="530225">
                <a:tc>
                  <a:txBody>
                    <a:bodyPr/>
                    <a:lstStyle/>
                    <a:p>
                      <a:pPr algn="ctr">
                        <a:buNone/>
                      </a:pPr>
                      <a:r>
                        <a:rPr lang="en-US" sz="2800"/>
                        <a:t>Black</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a:buNone/>
                      </a:pPr>
                      <a:r>
                        <a:rPr lang="en-US" sz="2800"/>
                        <a:t>14</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a:buNone/>
                      </a:pPr>
                      <a:r>
                        <a:rPr lang="en-US" sz="2800"/>
                        <a:t>4</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a:buNone/>
                      </a:pPr>
                      <a:r>
                        <a:rPr lang="en-US" sz="2800"/>
                        <a:t>10</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extLst>
                  <a:ext uri="{0D108BD9-81ED-4DB2-BD59-A6C34878D82A}">
                    <a16:rowId xmlns:a16="http://schemas.microsoft.com/office/drawing/2014/main" val="10001"/>
                  </a:ext>
                </a:extLst>
              </a:tr>
              <a:tr h="530860">
                <a:tc>
                  <a:txBody>
                    <a:bodyPr/>
                    <a:lstStyle/>
                    <a:p>
                      <a:pPr algn="ctr">
                        <a:buNone/>
                      </a:pPr>
                      <a:r>
                        <a:rPr lang="en-US" sz="2800"/>
                        <a:t>Violet</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a:buNone/>
                      </a:pPr>
                      <a:r>
                        <a:rPr lang="en-US" sz="2800"/>
                        <a:t>7</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a:buNone/>
                      </a:pPr>
                      <a:r>
                        <a:rPr lang="en-US" sz="2800"/>
                        <a:t>1</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a:buNone/>
                      </a:pPr>
                      <a:r>
                        <a:rPr lang="en-US" sz="2800"/>
                        <a:t>6</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extLst>
                  <a:ext uri="{0D108BD9-81ED-4DB2-BD59-A6C34878D82A}">
                    <a16:rowId xmlns:a16="http://schemas.microsoft.com/office/drawing/2014/main" val="10002"/>
                  </a:ext>
                </a:extLst>
              </a:tr>
              <a:tr h="530225">
                <a:tc>
                  <a:txBody>
                    <a:bodyPr/>
                    <a:lstStyle/>
                    <a:p>
                      <a:pPr algn="ctr">
                        <a:buNone/>
                      </a:pPr>
                      <a:r>
                        <a:rPr lang="en-US" sz="2800"/>
                        <a:t>White</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a:buNone/>
                      </a:pPr>
                      <a:r>
                        <a:rPr lang="en-US" sz="2800"/>
                        <a:t>9</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a:buNone/>
                      </a:pPr>
                      <a:r>
                        <a:rPr lang="en-US" sz="2800"/>
                        <a:t>4</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a:buNone/>
                      </a:pPr>
                      <a:r>
                        <a:rPr lang="en-US" sz="2800"/>
                        <a:t>5</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extLst>
                  <a:ext uri="{0D108BD9-81ED-4DB2-BD59-A6C34878D82A}">
                    <a16:rowId xmlns:a16="http://schemas.microsoft.com/office/drawing/2014/main" val="10003"/>
                  </a:ext>
                </a:extLst>
              </a:tr>
              <a:tr h="510540">
                <a:tc>
                  <a:txBody>
                    <a:bodyPr/>
                    <a:lstStyle/>
                    <a:p>
                      <a:pPr algn="ctr">
                        <a:buNone/>
                      </a:pPr>
                      <a:r>
                        <a:rPr lang="en-US" sz="2800"/>
                        <a:t>Frosted Black</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a:buNone/>
                      </a:pPr>
                      <a:r>
                        <a:rPr lang="en-US" sz="2800"/>
                        <a:t>3</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a:buNone/>
                      </a:pPr>
                      <a:r>
                        <a:rPr lang="en-US" sz="2800"/>
                        <a:t>0</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a:buNone/>
                      </a:pPr>
                      <a:r>
                        <a:rPr lang="en-US" sz="2800"/>
                        <a:t>3</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extLst>
                  <a:ext uri="{0D108BD9-81ED-4DB2-BD59-A6C34878D82A}">
                    <a16:rowId xmlns:a16="http://schemas.microsoft.com/office/drawing/2014/main" val="10004"/>
                  </a:ext>
                </a:extLst>
              </a:tr>
              <a:tr h="624205">
                <a:tc>
                  <a:txBody>
                    <a:bodyPr/>
                    <a:lstStyle/>
                    <a:p>
                      <a:pPr algn="ctr">
                        <a:buNone/>
                      </a:pPr>
                      <a:r>
                        <a:rPr lang="en-US" sz="2800" dirty="0">
                          <a:sym typeface="+mn-ea"/>
                        </a:rPr>
                        <a:t>Frosted Silver </a:t>
                      </a:r>
                      <a:endParaRPr lang="en-US" sz="2800"/>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a:buNone/>
                      </a:pPr>
                      <a:r>
                        <a:rPr lang="en-US" sz="2800"/>
                        <a:t>2</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a:buNone/>
                      </a:pPr>
                      <a:r>
                        <a:rPr lang="en-US" sz="2800"/>
                        <a:t>0</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a:buNone/>
                      </a:pPr>
                      <a:r>
                        <a:rPr lang="en-US" sz="2800"/>
                        <a:t>2</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extLst>
                  <a:ext uri="{0D108BD9-81ED-4DB2-BD59-A6C34878D82A}">
                    <a16:rowId xmlns:a16="http://schemas.microsoft.com/office/drawing/2014/main" val="10005"/>
                  </a:ext>
                </a:extLst>
              </a:tr>
              <a:tr h="530860">
                <a:tc>
                  <a:txBody>
                    <a:bodyPr/>
                    <a:lstStyle/>
                    <a:p>
                      <a:pPr algn="ctr">
                        <a:buNone/>
                      </a:pPr>
                      <a:r>
                        <a:rPr lang="en-US" sz="2800"/>
                        <a:t>Green</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a:buNone/>
                      </a:pPr>
                      <a:r>
                        <a:rPr lang="en-US" sz="2800"/>
                        <a:t>1</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a:buNone/>
                      </a:pPr>
                      <a:r>
                        <a:rPr lang="en-US" sz="2800"/>
                        <a:t>1</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a:buNone/>
                      </a:pPr>
                      <a:r>
                        <a:rPr lang="en-US" sz="2800"/>
                        <a:t>0</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extLst>
                  <a:ext uri="{0D108BD9-81ED-4DB2-BD59-A6C34878D82A}">
                    <a16:rowId xmlns:a16="http://schemas.microsoft.com/office/drawing/2014/main" val="10006"/>
                  </a:ext>
                </a:extLst>
              </a:tr>
            </a:tbl>
          </a:graphicData>
        </a:graphic>
      </p:graphicFrame>
      <p:grpSp>
        <p:nvGrpSpPr>
          <p:cNvPr id="4" name="Group 6"/>
          <p:cNvGrpSpPr/>
          <p:nvPr/>
        </p:nvGrpSpPr>
        <p:grpSpPr>
          <a:xfrm>
            <a:off x="10062491" y="1784283"/>
            <a:ext cx="6170649" cy="6170649"/>
            <a:chOff x="0" y="0"/>
            <a:chExt cx="8227532" cy="8227532"/>
          </a:xfrm>
        </p:grpSpPr>
        <p:grpSp>
          <p:nvGrpSpPr>
            <p:cNvPr id="19" name="Group 7"/>
            <p:cNvGrpSpPr>
              <a:grpSpLocks noChangeAspect="1"/>
            </p:cNvGrpSpPr>
            <p:nvPr/>
          </p:nvGrpSpPr>
          <p:grpSpPr>
            <a:xfrm>
              <a:off x="0" y="0"/>
              <a:ext cx="8227532" cy="8227532"/>
              <a:chOff x="0" y="0"/>
              <a:chExt cx="2540000" cy="2540000"/>
            </a:xfrm>
          </p:grpSpPr>
          <p:sp>
            <p:nvSpPr>
              <p:cNvPr id="20" name="Freeform 8"/>
              <p:cNvSpPr/>
              <p:nvPr/>
            </p:nvSpPr>
            <p:spPr>
              <a:xfrm>
                <a:off x="1270000" y="0"/>
                <a:ext cx="739153" cy="1270000"/>
              </a:xfrm>
              <a:custGeom>
                <a:avLst/>
                <a:gdLst/>
                <a:ahLst/>
                <a:cxnLst/>
                <a:rect l="l" t="t" r="r" b="b"/>
                <a:pathLst>
                  <a:path w="739153" h="1270000">
                    <a:moveTo>
                      <a:pt x="0" y="0"/>
                    </a:moveTo>
                    <a:cubicBezTo>
                      <a:pt x="265109" y="0"/>
                      <a:pt x="523572" y="82964"/>
                      <a:pt x="739153" y="237260"/>
                    </a:cubicBezTo>
                    <a:lnTo>
                      <a:pt x="0" y="1270000"/>
                    </a:lnTo>
                    <a:close/>
                  </a:path>
                </a:pathLst>
              </a:custGeom>
              <a:solidFill>
                <a:srgbClr val="FFC000"/>
              </a:solidFill>
            </p:spPr>
          </p:sp>
          <p:sp>
            <p:nvSpPr>
              <p:cNvPr id="21" name="Freeform 9"/>
              <p:cNvSpPr/>
              <p:nvPr/>
            </p:nvSpPr>
            <p:spPr>
              <a:xfrm>
                <a:off x="1270000" y="201608"/>
                <a:ext cx="1405917" cy="1543232"/>
              </a:xfrm>
              <a:custGeom>
                <a:avLst/>
                <a:gdLst/>
                <a:ahLst/>
                <a:cxnLst/>
                <a:rect l="l" t="t" r="r" b="b"/>
                <a:pathLst>
                  <a:path w="1405917" h="1543232">
                    <a:moveTo>
                      <a:pt x="686614" y="0"/>
                    </a:moveTo>
                    <a:cubicBezTo>
                      <a:pt x="1199673" y="329723"/>
                      <a:pt x="1405917" y="977589"/>
                      <a:pt x="1177891" y="1543232"/>
                    </a:cubicBezTo>
                    <a:lnTo>
                      <a:pt x="0" y="1068392"/>
                    </a:lnTo>
                    <a:close/>
                  </a:path>
                </a:pathLst>
              </a:custGeom>
              <a:solidFill>
                <a:srgbClr val="FFFF00"/>
              </a:solidFill>
            </p:spPr>
          </p:sp>
          <p:sp>
            <p:nvSpPr>
              <p:cNvPr id="22" name="Freeform 10"/>
              <p:cNvSpPr/>
              <p:nvPr/>
            </p:nvSpPr>
            <p:spPr>
              <a:xfrm>
                <a:off x="-63844" y="0"/>
                <a:ext cx="2533995" cy="2651306"/>
              </a:xfrm>
              <a:custGeom>
                <a:avLst/>
                <a:gdLst/>
                <a:ahLst/>
                <a:cxnLst/>
                <a:rect l="l" t="t" r="r" b="b"/>
                <a:pathLst>
                  <a:path w="2533995" h="2651306">
                    <a:moveTo>
                      <a:pt x="2533995" y="1685376"/>
                    </a:moveTo>
                    <a:cubicBezTo>
                      <a:pt x="2322410" y="2296709"/>
                      <a:pt x="1685114" y="2651306"/>
                      <a:pt x="1054091" y="2508805"/>
                    </a:cubicBezTo>
                    <a:cubicBezTo>
                      <a:pt x="423068" y="2366304"/>
                      <a:pt x="0" y="1772251"/>
                      <a:pt x="71660" y="1129320"/>
                    </a:cubicBezTo>
                    <a:cubicBezTo>
                      <a:pt x="143320" y="486388"/>
                      <a:pt x="686804" y="65"/>
                      <a:pt x="1333717" y="0"/>
                    </a:cubicBezTo>
                    <a:lnTo>
                      <a:pt x="1333844" y="1270000"/>
                    </a:lnTo>
                    <a:close/>
                  </a:path>
                </a:pathLst>
              </a:custGeom>
              <a:solidFill>
                <a:schemeClr val="accent5">
                  <a:lumMod val="75000"/>
                </a:schemeClr>
              </a:solidFill>
            </p:spPr>
          </p:sp>
          <p:sp>
            <p:nvSpPr>
              <p:cNvPr id="23" name="Freeform 11"/>
              <p:cNvSpPr/>
              <p:nvPr/>
            </p:nvSpPr>
            <p:spPr>
              <a:xfrm>
                <a:off x="1270000" y="0"/>
                <a:ext cx="127" cy="1270000"/>
              </a:xfrm>
              <a:custGeom>
                <a:avLst/>
                <a:gdLst/>
                <a:ahLst/>
                <a:cxnLst/>
                <a:rect l="l" t="t" r="r" b="b"/>
                <a:pathLst>
                  <a:path w="127" h="1270000">
                    <a:moveTo>
                      <a:pt x="0" y="0"/>
                    </a:moveTo>
                    <a:cubicBezTo>
                      <a:pt x="42" y="0"/>
                      <a:pt x="85" y="0"/>
                      <a:pt x="127" y="0"/>
                    </a:cubicBezTo>
                    <a:lnTo>
                      <a:pt x="0" y="1270000"/>
                    </a:lnTo>
                    <a:close/>
                  </a:path>
                </a:pathLst>
              </a:custGeom>
              <a:solidFill>
                <a:srgbClr val="5A416F"/>
              </a:solidFill>
            </p:spPr>
          </p:sp>
        </p:grpSp>
      </p:grpSp>
      <p:sp>
        <p:nvSpPr>
          <p:cNvPr id="24" name="TextBox 18"/>
          <p:cNvSpPr txBox="1"/>
          <p:nvPr/>
        </p:nvSpPr>
        <p:spPr>
          <a:xfrm>
            <a:off x="13325263" y="2013180"/>
            <a:ext cx="1037167" cy="1220470"/>
          </a:xfrm>
          <a:prstGeom prst="rect">
            <a:avLst/>
          </a:prstGeom>
        </p:spPr>
        <p:txBody>
          <a:bodyPr lIns="0" tIns="0" rIns="0" bIns="0" rtlCol="0" anchor="t">
            <a:spAutoFit/>
          </a:bodyPr>
          <a:lstStyle/>
          <a:p>
            <a:pPr algn="ctr">
              <a:lnSpc>
                <a:spcPts val="4760"/>
              </a:lnSpc>
            </a:pPr>
            <a:r>
              <a:rPr lang="en-US" sz="3400" b="1">
                <a:solidFill>
                  <a:schemeClr val="tx1"/>
                </a:solidFill>
                <a:latin typeface="Calibri" panose="020F0502020204030204" charset="0"/>
                <a:cs typeface="Calibri" panose="020F0502020204030204" charset="0"/>
              </a:rPr>
              <a:t>Leak </a:t>
            </a:r>
            <a:endParaRPr lang="en-US" sz="3400">
              <a:solidFill>
                <a:schemeClr val="tx1"/>
              </a:solidFill>
              <a:latin typeface="Calibri" panose="020F0502020204030204" charset="0"/>
              <a:cs typeface="Calibri" panose="020F0502020204030204" charset="0"/>
            </a:endParaRPr>
          </a:p>
          <a:p>
            <a:pPr algn="ctr">
              <a:lnSpc>
                <a:spcPts val="4760"/>
              </a:lnSpc>
            </a:pPr>
            <a:r>
              <a:rPr lang="en-US" sz="3400">
                <a:solidFill>
                  <a:schemeClr val="tx1"/>
                </a:solidFill>
                <a:latin typeface="Calibri" panose="020F0502020204030204" charset="0"/>
                <a:cs typeface="Calibri" panose="020F0502020204030204" charset="0"/>
              </a:rPr>
              <a:t>8.3% </a:t>
            </a:r>
          </a:p>
        </p:txBody>
      </p:sp>
      <p:sp>
        <p:nvSpPr>
          <p:cNvPr id="25" name="TextBox 19"/>
          <p:cNvSpPr txBox="1"/>
          <p:nvPr/>
        </p:nvSpPr>
        <p:spPr>
          <a:xfrm>
            <a:off x="10959518" y="5523865"/>
            <a:ext cx="3637227" cy="1220470"/>
          </a:xfrm>
          <a:prstGeom prst="rect">
            <a:avLst/>
          </a:prstGeom>
        </p:spPr>
        <p:txBody>
          <a:bodyPr lIns="0" tIns="0" rIns="0" bIns="0" rtlCol="0" anchor="t">
            <a:spAutoFit/>
          </a:bodyPr>
          <a:lstStyle/>
          <a:p>
            <a:pPr algn="ctr">
              <a:lnSpc>
                <a:spcPts val="4760"/>
              </a:lnSpc>
            </a:pPr>
            <a:r>
              <a:rPr lang="en-US" sz="3400" b="1">
                <a:solidFill>
                  <a:schemeClr val="tx1"/>
                </a:solidFill>
                <a:latin typeface="Calibri" panose="020F0502020204030204" charset="0"/>
                <a:cs typeface="Calibri" panose="020F0502020204030204" charset="0"/>
              </a:rPr>
              <a:t>Correct Inspection</a:t>
            </a:r>
            <a:endParaRPr lang="en-US" sz="3400">
              <a:solidFill>
                <a:schemeClr val="tx1"/>
              </a:solidFill>
              <a:latin typeface="Calibri" panose="020F0502020204030204" charset="0"/>
              <a:cs typeface="Calibri" panose="020F0502020204030204" charset="0"/>
            </a:endParaRPr>
          </a:p>
          <a:p>
            <a:pPr algn="ctr">
              <a:lnSpc>
                <a:spcPts val="4760"/>
              </a:lnSpc>
            </a:pPr>
            <a:r>
              <a:rPr lang="en-US" sz="3400">
                <a:solidFill>
                  <a:schemeClr val="tx1"/>
                </a:solidFill>
                <a:latin typeface="Calibri" panose="020F0502020204030204" charset="0"/>
                <a:cs typeface="Calibri" panose="020F0502020204030204" charset="0"/>
              </a:rPr>
              <a:t>72.22% </a:t>
            </a:r>
          </a:p>
        </p:txBody>
      </p:sp>
      <p:sp>
        <p:nvSpPr>
          <p:cNvPr id="26" name="TextBox 20"/>
          <p:cNvSpPr txBox="1"/>
          <p:nvPr/>
        </p:nvSpPr>
        <p:spPr>
          <a:xfrm>
            <a:off x="13209270" y="3844925"/>
            <a:ext cx="3354070" cy="1220470"/>
          </a:xfrm>
          <a:prstGeom prst="rect">
            <a:avLst/>
          </a:prstGeom>
        </p:spPr>
        <p:txBody>
          <a:bodyPr wrap="square" lIns="0" tIns="0" rIns="0" bIns="0" rtlCol="0" anchor="t">
            <a:spAutoFit/>
          </a:bodyPr>
          <a:lstStyle/>
          <a:p>
            <a:pPr algn="ctr">
              <a:lnSpc>
                <a:spcPts val="4760"/>
              </a:lnSpc>
            </a:pPr>
            <a:r>
              <a:rPr lang="en-US" sz="3400" b="1">
                <a:solidFill>
                  <a:schemeClr val="tx1"/>
                </a:solidFill>
                <a:latin typeface="Calibri" panose="020F0502020204030204" charset="0"/>
                <a:cs typeface="Calibri" panose="020F0502020204030204" charset="0"/>
              </a:rPr>
              <a:t>Over Reject</a:t>
            </a:r>
          </a:p>
          <a:p>
            <a:pPr algn="ctr">
              <a:lnSpc>
                <a:spcPts val="4760"/>
              </a:lnSpc>
            </a:pPr>
            <a:r>
              <a:rPr lang="en-US" sz="3400">
                <a:solidFill>
                  <a:schemeClr val="tx1"/>
                </a:solidFill>
                <a:latin typeface="Calibri" panose="020F0502020204030204" charset="0"/>
                <a:cs typeface="Calibri" panose="020F0502020204030204" charset="0"/>
              </a:rPr>
              <a:t>19.44% </a:t>
            </a:r>
          </a:p>
        </p:txBody>
      </p:sp>
      <p:sp>
        <p:nvSpPr>
          <p:cNvPr id="27" name="Text Box 26"/>
          <p:cNvSpPr txBox="1"/>
          <p:nvPr/>
        </p:nvSpPr>
        <p:spPr>
          <a:xfrm>
            <a:off x="10901680" y="7891145"/>
            <a:ext cx="6273800" cy="1219835"/>
          </a:xfrm>
          <a:prstGeom prst="rect">
            <a:avLst/>
          </a:prstGeom>
          <a:noFill/>
        </p:spPr>
        <p:txBody>
          <a:bodyPr wrap="square" rtlCol="0" anchor="t">
            <a:spAutoFit/>
          </a:bodyPr>
          <a:lstStyle/>
          <a:p>
            <a:pPr marL="0" lvl="0" indent="0" algn="l">
              <a:lnSpc>
                <a:spcPts val="8800"/>
              </a:lnSpc>
              <a:spcBef>
                <a:spcPct val="0"/>
              </a:spcBef>
            </a:pPr>
            <a:r>
              <a:rPr lang="en-US" sz="3200">
                <a:latin typeface="Fira Sans Medium Bold" panose="020B0603050000020004"/>
                <a:sym typeface="+mn-ea"/>
              </a:rPr>
              <a:t>Result of AI Inspection</a:t>
            </a:r>
          </a:p>
        </p:txBody>
      </p:sp>
      <p:graphicFrame>
        <p:nvGraphicFramePr>
          <p:cNvPr id="28" name="Table 27"/>
          <p:cNvGraphicFramePr/>
          <p:nvPr/>
        </p:nvGraphicFramePr>
        <p:xfrm>
          <a:off x="1054100" y="6364605"/>
          <a:ext cx="7461250" cy="593090"/>
        </p:xfrm>
        <a:graphic>
          <a:graphicData uri="http://schemas.openxmlformats.org/drawingml/2006/table">
            <a:tbl>
              <a:tblPr firstRow="1">
                <a:tableStyleId>{5202B0CA-FC54-4496-8BCA-5EF66A818D29}</a:tableStyleId>
              </a:tblPr>
              <a:tblGrid>
                <a:gridCol w="3027680">
                  <a:extLst>
                    <a:ext uri="{9D8B030D-6E8A-4147-A177-3AD203B41FA5}">
                      <a16:colId xmlns:a16="http://schemas.microsoft.com/office/drawing/2014/main" val="20000"/>
                    </a:ext>
                  </a:extLst>
                </a:gridCol>
                <a:gridCol w="1586230">
                  <a:extLst>
                    <a:ext uri="{9D8B030D-6E8A-4147-A177-3AD203B41FA5}">
                      <a16:colId xmlns:a16="http://schemas.microsoft.com/office/drawing/2014/main" val="20001"/>
                    </a:ext>
                  </a:extLst>
                </a:gridCol>
                <a:gridCol w="1394460">
                  <a:extLst>
                    <a:ext uri="{9D8B030D-6E8A-4147-A177-3AD203B41FA5}">
                      <a16:colId xmlns:a16="http://schemas.microsoft.com/office/drawing/2014/main" val="20002"/>
                    </a:ext>
                  </a:extLst>
                </a:gridCol>
                <a:gridCol w="1452880">
                  <a:extLst>
                    <a:ext uri="{9D8B030D-6E8A-4147-A177-3AD203B41FA5}">
                      <a16:colId xmlns:a16="http://schemas.microsoft.com/office/drawing/2014/main" val="20003"/>
                    </a:ext>
                  </a:extLst>
                </a:gridCol>
              </a:tblGrid>
              <a:tr h="593090">
                <a:tc>
                  <a:txBody>
                    <a:bodyPr/>
                    <a:lstStyle/>
                    <a:p>
                      <a:pPr algn="ctr">
                        <a:buNone/>
                      </a:pPr>
                      <a:r>
                        <a:rPr lang="en-US" sz="3200"/>
                        <a:t>Total</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a:buNone/>
                      </a:pPr>
                      <a:r>
                        <a:rPr lang="en-US" sz="3200"/>
                        <a:t>36</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a:buNone/>
                      </a:pPr>
                      <a:r>
                        <a:rPr lang="en-US" sz="3200"/>
                        <a:t>10</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a:buNone/>
                      </a:pPr>
                      <a:r>
                        <a:rPr lang="en-US" sz="3200"/>
                        <a:t>26</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extLst>
                  <a:ext uri="{0D108BD9-81ED-4DB2-BD59-A6C34878D82A}">
                    <a16:rowId xmlns:a16="http://schemas.microsoft.com/office/drawing/2014/main" val="10000"/>
                  </a:ext>
                </a:extLst>
              </a:tr>
            </a:tbl>
          </a:graphicData>
        </a:graphic>
      </p:graphicFrame>
      <p:sp>
        <p:nvSpPr>
          <p:cNvPr id="3" name="Text Box 2"/>
          <p:cNvSpPr txBox="1"/>
          <p:nvPr/>
        </p:nvSpPr>
        <p:spPr>
          <a:xfrm>
            <a:off x="1054100" y="7242810"/>
            <a:ext cx="8096885" cy="1630045"/>
          </a:xfrm>
          <a:prstGeom prst="rect">
            <a:avLst/>
          </a:prstGeom>
          <a:noFill/>
        </p:spPr>
        <p:txBody>
          <a:bodyPr wrap="square" rtlCol="0">
            <a:spAutoFit/>
          </a:bodyPr>
          <a:lstStyle/>
          <a:p>
            <a:pPr algn="l">
              <a:lnSpc>
                <a:spcPct val="100000"/>
              </a:lnSpc>
            </a:pPr>
            <a:r>
              <a:rPr lang="en-US" sz="2000" b="1">
                <a:latin typeface="Calibri" panose="020F0502020204030204" charset="0"/>
                <a:cs typeface="Calibri" panose="020F0502020204030204" charset="0"/>
                <a:sym typeface="+mn-ea"/>
              </a:rPr>
              <a:t>Correct Inspection </a:t>
            </a:r>
            <a:r>
              <a:rPr lang="en-US" sz="2000">
                <a:latin typeface="Calibri" panose="020F0502020204030204" charset="0"/>
                <a:cs typeface="Calibri" panose="020F0502020204030204" charset="0"/>
                <a:sym typeface="+mn-ea"/>
              </a:rPr>
              <a:t>: AI can detect defect as same as OPT  </a:t>
            </a:r>
            <a:r>
              <a:rPr lang="en-US" sz="2000" b="1">
                <a:highlight>
                  <a:srgbClr val="FFFF00"/>
                </a:highlight>
                <a:latin typeface="Bahnschrift" panose="020B0502040204020203" charset="0"/>
                <a:cs typeface="Bahnschrift" panose="020B0502040204020203" charset="0"/>
                <a:sym typeface="+mn-ea"/>
              </a:rPr>
              <a:t>26 </a:t>
            </a:r>
            <a:r>
              <a:rPr lang="en-US" sz="2000">
                <a:highlight>
                  <a:srgbClr val="FFFF00"/>
                </a:highlight>
                <a:latin typeface="Bahnschrift" panose="020B0502040204020203" charset="0"/>
                <a:cs typeface="Bahnschrift" panose="020B0502040204020203" charset="0"/>
                <a:sym typeface="+mn-ea"/>
              </a:rPr>
              <a:t>case</a:t>
            </a:r>
            <a:endParaRPr lang="en-US" sz="2000">
              <a:latin typeface="Bahnschrift" panose="020B0502040204020203" charset="0"/>
              <a:cs typeface="Bahnschrift" panose="020B0502040204020203" charset="0"/>
            </a:endParaRPr>
          </a:p>
          <a:p>
            <a:pPr algn="l">
              <a:lnSpc>
                <a:spcPct val="100000"/>
              </a:lnSpc>
            </a:pPr>
            <a:r>
              <a:rPr lang="en-US" sz="2000" b="1"/>
              <a:t>Leak</a:t>
            </a:r>
            <a:r>
              <a:rPr lang="en-US" sz="2000"/>
              <a:t> : AI can not find defect  </a:t>
            </a:r>
            <a:r>
              <a:rPr lang="en-US" sz="2000" b="1">
                <a:highlight>
                  <a:srgbClr val="FFFF00"/>
                </a:highlight>
                <a:latin typeface="Bahnschrift" panose="020B0502040204020203" charset="0"/>
                <a:cs typeface="Bahnschrift" panose="020B0502040204020203" charset="0"/>
              </a:rPr>
              <a:t>3</a:t>
            </a:r>
            <a:r>
              <a:rPr lang="en-US" sz="2000">
                <a:highlight>
                  <a:srgbClr val="FFFF00"/>
                </a:highlight>
                <a:latin typeface="Bahnschrift" panose="020B0502040204020203" charset="0"/>
                <a:cs typeface="Bahnschrift" panose="020B0502040204020203" charset="0"/>
              </a:rPr>
              <a:t> case</a:t>
            </a:r>
            <a:endParaRPr lang="en-US" sz="2000"/>
          </a:p>
          <a:p>
            <a:pPr algn="l">
              <a:lnSpc>
                <a:spcPct val="100000"/>
              </a:lnSpc>
            </a:pPr>
            <a:r>
              <a:rPr lang="en-US" sz="2000" b="1"/>
              <a:t>Over reject</a:t>
            </a:r>
            <a:r>
              <a:rPr lang="en-US" sz="2000"/>
              <a:t> : AI predict NG but product actually OK  </a:t>
            </a:r>
            <a:r>
              <a:rPr lang="en-US" sz="2000" b="1">
                <a:highlight>
                  <a:srgbClr val="FFFF00"/>
                </a:highlight>
                <a:latin typeface="Bahnschrift" panose="020B0502040204020203" charset="0"/>
                <a:cs typeface="Bahnschrift" panose="020B0502040204020203" charset="0"/>
                <a:sym typeface="+mn-ea"/>
              </a:rPr>
              <a:t>7 </a:t>
            </a:r>
            <a:r>
              <a:rPr lang="en-US" sz="2000">
                <a:highlight>
                  <a:srgbClr val="FFFF00"/>
                </a:highlight>
                <a:latin typeface="Bahnschrift" panose="020B0502040204020203" charset="0"/>
                <a:cs typeface="Bahnschrift" panose="020B0502040204020203" charset="0"/>
                <a:sym typeface="+mn-ea"/>
              </a:rPr>
              <a:t>case</a:t>
            </a:r>
          </a:p>
          <a:p>
            <a:pPr algn="l">
              <a:lnSpc>
                <a:spcPct val="100000"/>
              </a:lnSpc>
            </a:pPr>
            <a:endParaRPr lang="en-US" sz="2000">
              <a:highlight>
                <a:srgbClr val="FFFF00"/>
              </a:highlight>
              <a:latin typeface="Bahnschrift" panose="020B0502040204020203" charset="0"/>
              <a:cs typeface="Bahnschrift" panose="020B0502040204020203" charset="0"/>
              <a:sym typeface="+mn-ea"/>
            </a:endParaRPr>
          </a:p>
          <a:p>
            <a:pPr algn="l">
              <a:lnSpc>
                <a:spcPct val="100000"/>
              </a:lnSpc>
            </a:pPr>
            <a:r>
              <a:rPr lang="en-US" sz="2000">
                <a:latin typeface="Bahnschrift" panose="020B0502040204020203" charset="0"/>
                <a:cs typeface="Bahnschrift" panose="020B0502040204020203" charset="0"/>
                <a:sym typeface="+mn-ea"/>
              </a:rPr>
              <a:t>*Data from 2021-08-13 to 2022-02-14</a:t>
            </a:r>
          </a:p>
        </p:txBody>
      </p:sp>
      <p:sp>
        <p:nvSpPr>
          <p:cNvPr id="6" name="Text Box 5"/>
          <p:cNvSpPr txBox="1"/>
          <p:nvPr/>
        </p:nvSpPr>
        <p:spPr>
          <a:xfrm>
            <a:off x="15173325" y="1098550"/>
            <a:ext cx="2838450" cy="1322070"/>
          </a:xfrm>
          <a:prstGeom prst="rect">
            <a:avLst/>
          </a:prstGeom>
          <a:noFill/>
        </p:spPr>
        <p:txBody>
          <a:bodyPr wrap="square" rtlCol="0">
            <a:spAutoFit/>
          </a:bodyPr>
          <a:lstStyle/>
          <a:p>
            <a:pPr algn="l">
              <a:lnSpc>
                <a:spcPct val="100000"/>
              </a:lnSpc>
            </a:pPr>
            <a:r>
              <a:rPr lang="en-US" sz="2000"/>
              <a:t>*to reduce false predict  we have to train AI model with more variety NG and OK trait image.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0" name="TextBox 7"/>
          <p:cNvSpPr txBox="1"/>
          <p:nvPr/>
        </p:nvSpPr>
        <p:spPr>
          <a:xfrm>
            <a:off x="854710" y="2847340"/>
            <a:ext cx="16578580" cy="2821305"/>
          </a:xfrm>
          <a:prstGeom prst="rect">
            <a:avLst/>
          </a:prstGeom>
        </p:spPr>
        <p:txBody>
          <a:bodyPr wrap="square" lIns="0" tIns="0" rIns="0" bIns="0" rtlCol="0" anchor="t">
            <a:spAutoFit/>
          </a:bodyPr>
          <a:lstStyle/>
          <a:p>
            <a:pPr algn="ctr">
              <a:lnSpc>
                <a:spcPts val="11000"/>
              </a:lnSpc>
            </a:pPr>
            <a:r>
              <a:rPr lang="en-US" sz="10000" b="1" spc="299">
                <a:solidFill>
                  <a:schemeClr val="tx1"/>
                </a:solidFill>
                <a:latin typeface="Calibri" panose="020F0502020204030204" charset="0"/>
                <a:cs typeface="Calibri" panose="020F0502020204030204" charset="0"/>
              </a:rPr>
              <a:t>Finding issue</a:t>
            </a:r>
          </a:p>
          <a:p>
            <a:pPr algn="ctr">
              <a:lnSpc>
                <a:spcPts val="11000"/>
              </a:lnSpc>
            </a:pPr>
            <a:endParaRPr lang="en-US" sz="10000" b="1" spc="299">
              <a:solidFill>
                <a:schemeClr val="tx1"/>
              </a:solidFill>
              <a:latin typeface="Calibri" panose="020F0502020204030204" charset="0"/>
              <a:cs typeface="Calibri" panose="020F0502020204030204" charset="0"/>
            </a:endParaRPr>
          </a:p>
        </p:txBody>
      </p:sp>
      <p:sp>
        <p:nvSpPr>
          <p:cNvPr id="2" name="Text Box 1"/>
          <p:cNvSpPr txBox="1"/>
          <p:nvPr/>
        </p:nvSpPr>
        <p:spPr>
          <a:xfrm>
            <a:off x="3641725" y="4456430"/>
            <a:ext cx="14775180" cy="2861310"/>
          </a:xfrm>
          <a:prstGeom prst="rect">
            <a:avLst/>
          </a:prstGeom>
          <a:noFill/>
        </p:spPr>
        <p:txBody>
          <a:bodyPr wrap="square" rtlCol="0" anchor="t">
            <a:spAutoFit/>
          </a:bodyPr>
          <a:lstStyle/>
          <a:p>
            <a:pPr marL="857250" indent="-857250" algn="l">
              <a:lnSpc>
                <a:spcPct val="100000"/>
              </a:lnSpc>
              <a:buFont typeface="Arial" panose="020B0604020202020204" pitchFamily="34" charset="0"/>
              <a:buChar char="•"/>
            </a:pPr>
            <a:r>
              <a:rPr lang="en-US" altLang="en-US" sz="6000" b="1" spc="174">
                <a:solidFill>
                  <a:schemeClr val="tx1"/>
                </a:solidFill>
                <a:latin typeface="Calibri" panose="020F0502020204030204" charset="0"/>
                <a:cs typeface="Calibri" panose="020F0502020204030204" charset="0"/>
                <a:sym typeface="+mn-ea"/>
              </a:rPr>
              <a:t>Over Reject discolor and dust</a:t>
            </a:r>
          </a:p>
          <a:p>
            <a:pPr marL="857250" indent="-857250" algn="l">
              <a:lnSpc>
                <a:spcPct val="100000"/>
              </a:lnSpc>
              <a:buFont typeface="Arial" panose="020B0604020202020204" pitchFamily="34" charset="0"/>
              <a:buChar char="•"/>
            </a:pPr>
            <a:r>
              <a:rPr lang="en-US" altLang="en-US" sz="6000" b="1" spc="174">
                <a:solidFill>
                  <a:schemeClr val="tx1"/>
                </a:solidFill>
                <a:latin typeface="Calibri" panose="020F0502020204030204" charset="0"/>
                <a:cs typeface="Calibri" panose="020F0502020204030204" charset="0"/>
                <a:sym typeface="+mn-ea"/>
              </a:rPr>
              <a:t>Leak dent and dirty</a:t>
            </a:r>
          </a:p>
          <a:p>
            <a:pPr marL="857250" indent="-857250" algn="l">
              <a:lnSpc>
                <a:spcPct val="100000"/>
              </a:lnSpc>
              <a:buFont typeface="Arial" panose="020B0604020202020204" pitchFamily="34" charset="0"/>
              <a:buChar char="•"/>
            </a:pPr>
            <a:endParaRPr lang="en-US" altLang="en-US" sz="6000" b="1" spc="174">
              <a:solidFill>
                <a:schemeClr val="tx1"/>
              </a:solidFill>
              <a:latin typeface="Calibri" panose="020F0502020204030204" charset="0"/>
              <a:cs typeface="Calibri" panose="020F0502020204030204" charset="0"/>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6" name="Picture 6"/>
          <p:cNvPicPr>
            <a:picLocks noChangeAspect="1"/>
          </p:cNvPicPr>
          <p:nvPr/>
        </p:nvPicPr>
        <p:blipFill>
          <a:blip r:embed="rId2"/>
          <a:srcRect l="7852" t="31604" r="75974" b="46393"/>
          <a:stretch>
            <a:fillRect/>
          </a:stretch>
        </p:blipFill>
        <p:spPr>
          <a:xfrm>
            <a:off x="9220200" y="3686175"/>
            <a:ext cx="4964430" cy="2401570"/>
          </a:xfrm>
          <a:prstGeom prst="rect">
            <a:avLst/>
          </a:prstGeom>
          <a:noFill/>
          <a:ln>
            <a:noFill/>
          </a:ln>
        </p:spPr>
      </p:pic>
      <p:sp>
        <p:nvSpPr>
          <p:cNvPr id="37" name="TextBox 8"/>
          <p:cNvSpPr txBox="1"/>
          <p:nvPr/>
        </p:nvSpPr>
        <p:spPr>
          <a:xfrm>
            <a:off x="1927277" y="1160457"/>
            <a:ext cx="14433446" cy="1128395"/>
          </a:xfrm>
          <a:prstGeom prst="rect">
            <a:avLst/>
          </a:prstGeom>
          <a:solidFill>
            <a:schemeClr val="bg1"/>
          </a:solidFill>
        </p:spPr>
        <p:txBody>
          <a:bodyPr lIns="0" tIns="0" rIns="0" bIns="0" rtlCol="0" anchor="t">
            <a:spAutoFit/>
          </a:bodyPr>
          <a:lstStyle/>
          <a:p>
            <a:pPr marL="0" lvl="0" indent="0" algn="ctr">
              <a:lnSpc>
                <a:spcPts val="8800"/>
              </a:lnSpc>
              <a:spcBef>
                <a:spcPct val="0"/>
              </a:spcBef>
            </a:pPr>
            <a:r>
              <a:rPr lang="en-US" sz="8000">
                <a:solidFill>
                  <a:srgbClr val="000000"/>
                </a:solidFill>
                <a:latin typeface="Fira Sans Medium" panose="020B0603050000020004"/>
              </a:rPr>
              <a:t>EXAMPLE OF OVER REJECT</a:t>
            </a:r>
          </a:p>
        </p:txBody>
      </p:sp>
      <p:sp>
        <p:nvSpPr>
          <p:cNvPr id="38" name="TextBox 9"/>
          <p:cNvSpPr txBox="1"/>
          <p:nvPr/>
        </p:nvSpPr>
        <p:spPr>
          <a:xfrm>
            <a:off x="1316179" y="6560114"/>
            <a:ext cx="4277073" cy="582930"/>
          </a:xfrm>
          <a:prstGeom prst="rect">
            <a:avLst/>
          </a:prstGeom>
        </p:spPr>
        <p:txBody>
          <a:bodyPr lIns="0" tIns="0" rIns="0" bIns="0" rtlCol="0" anchor="t">
            <a:spAutoFit/>
          </a:bodyPr>
          <a:lstStyle/>
          <a:p>
            <a:pPr marL="0" lvl="0" indent="0" algn="ctr">
              <a:lnSpc>
                <a:spcPts val="4680"/>
              </a:lnSpc>
              <a:spcBef>
                <a:spcPct val="0"/>
              </a:spcBef>
            </a:pPr>
            <a:r>
              <a:rPr lang="en-US" sz="3600" spc="-72">
                <a:solidFill>
                  <a:srgbClr val="000000"/>
                </a:solidFill>
                <a:latin typeface="Fira Sans Medium" panose="020B0603050000020004"/>
              </a:rPr>
              <a:t>DISCOLOR DEFECT</a:t>
            </a:r>
          </a:p>
        </p:txBody>
      </p:sp>
      <p:sp>
        <p:nvSpPr>
          <p:cNvPr id="39" name="TextBox 10"/>
          <p:cNvSpPr txBox="1"/>
          <p:nvPr/>
        </p:nvSpPr>
        <p:spPr>
          <a:xfrm>
            <a:off x="1316179" y="7127663"/>
            <a:ext cx="4277073" cy="2585085"/>
          </a:xfrm>
          <a:prstGeom prst="rect">
            <a:avLst/>
          </a:prstGeom>
        </p:spPr>
        <p:txBody>
          <a:bodyPr lIns="0" tIns="0" rIns="0" bIns="0" rtlCol="0" anchor="t">
            <a:spAutoFit/>
          </a:bodyPr>
          <a:lstStyle/>
          <a:p>
            <a:pPr>
              <a:lnSpc>
                <a:spcPts val="2520"/>
              </a:lnSpc>
            </a:pPr>
            <a:r>
              <a:rPr lang="en-US" sz="2000" b="1" spc="9">
                <a:solidFill>
                  <a:srgbClr val="000000"/>
                </a:solidFill>
                <a:latin typeface="Fira Sans Light" panose="020B0403050000020004"/>
              </a:rPr>
              <a:t>AI RECONIZE SMALL DISCOLOR POINT AS DEFECT EVEN IT IS ACCEPTABLE</a:t>
            </a:r>
          </a:p>
          <a:p>
            <a:pPr>
              <a:lnSpc>
                <a:spcPts val="2520"/>
              </a:lnSpc>
            </a:pPr>
            <a:r>
              <a:rPr lang="en-US" sz="2000" b="1" spc="9">
                <a:solidFill>
                  <a:srgbClr val="000000"/>
                </a:solidFill>
                <a:latin typeface="Fira Sans Bold" panose="020B0803050000020004" charset="0"/>
                <a:cs typeface="Fira Sans Bold" panose="020B0803050000020004" charset="0"/>
              </a:rPr>
              <a:t>AI RESULT</a:t>
            </a:r>
            <a:r>
              <a:rPr lang="en-US" sz="2000" b="1" spc="9">
                <a:solidFill>
                  <a:srgbClr val="000000"/>
                </a:solidFill>
                <a:latin typeface="Fira Sans Light" panose="020B0403050000020004"/>
              </a:rPr>
              <a:t> : </a:t>
            </a:r>
            <a:r>
              <a:rPr lang="en-US" sz="2000" b="1" spc="9">
                <a:solidFill>
                  <a:srgbClr val="FF0000"/>
                </a:solidFill>
                <a:latin typeface="Fira Sans Light" panose="020B0403050000020004"/>
              </a:rPr>
              <a:t>NG 88%</a:t>
            </a:r>
            <a:r>
              <a:rPr lang="en-US" sz="2000" b="1" spc="9">
                <a:solidFill>
                  <a:srgbClr val="000000"/>
                </a:solidFill>
                <a:latin typeface="Fira Sans Light" panose="020B0403050000020004"/>
              </a:rPr>
              <a:t> | OK 12%</a:t>
            </a:r>
          </a:p>
          <a:p>
            <a:pPr>
              <a:lnSpc>
                <a:spcPts val="2520"/>
              </a:lnSpc>
            </a:pPr>
            <a:endParaRPr lang="en-US" sz="2000" b="1" spc="9">
              <a:solidFill>
                <a:srgbClr val="000000"/>
              </a:solidFill>
              <a:latin typeface="Fira Sans Light" panose="020B0403050000020004"/>
            </a:endParaRPr>
          </a:p>
          <a:p>
            <a:pPr>
              <a:lnSpc>
                <a:spcPts val="2520"/>
              </a:lnSpc>
            </a:pPr>
            <a:r>
              <a:rPr lang="en-US" sz="2000" b="1" spc="9">
                <a:solidFill>
                  <a:srgbClr val="000000"/>
                </a:solidFill>
                <a:latin typeface="Fira Sans Bold" panose="020B0803050000020004" charset="0"/>
                <a:cs typeface="Fira Sans Bold" panose="020B0803050000020004" charset="0"/>
                <a:sym typeface="+mn-ea"/>
              </a:rPr>
              <a:t>*Solution</a:t>
            </a:r>
            <a:r>
              <a:rPr lang="en-US" sz="2000" b="1" spc="9">
                <a:solidFill>
                  <a:srgbClr val="000000"/>
                </a:solidFill>
                <a:latin typeface="Fira Sans Light" panose="020B0403050000020004"/>
                <a:sym typeface="+mn-ea"/>
              </a:rPr>
              <a:t> : train this image into OK class</a:t>
            </a:r>
            <a:endParaRPr lang="en-US" sz="2000" b="1" spc="9">
              <a:solidFill>
                <a:srgbClr val="000000"/>
              </a:solidFill>
              <a:latin typeface="Fira Sans Light" panose="020B0403050000020004"/>
            </a:endParaRPr>
          </a:p>
          <a:p>
            <a:pPr>
              <a:lnSpc>
                <a:spcPts val="2520"/>
              </a:lnSpc>
            </a:pPr>
            <a:endParaRPr lang="en-US" sz="2000" b="1" spc="9">
              <a:solidFill>
                <a:srgbClr val="000000"/>
              </a:solidFill>
              <a:latin typeface="Fira Sans Light" panose="020B0403050000020004"/>
            </a:endParaRPr>
          </a:p>
          <a:p>
            <a:pPr>
              <a:lnSpc>
                <a:spcPts val="2520"/>
              </a:lnSpc>
            </a:pPr>
            <a:endParaRPr lang="en-US" sz="2000" b="1" spc="9">
              <a:solidFill>
                <a:srgbClr val="000000"/>
              </a:solidFill>
              <a:latin typeface="Fira Sans Light" panose="020B0403050000020004"/>
            </a:endParaRPr>
          </a:p>
        </p:txBody>
      </p:sp>
      <p:sp>
        <p:nvSpPr>
          <p:cNvPr id="42" name="TextBox 13"/>
          <p:cNvSpPr txBox="1"/>
          <p:nvPr/>
        </p:nvSpPr>
        <p:spPr>
          <a:xfrm>
            <a:off x="9489082" y="7127663"/>
            <a:ext cx="4277073" cy="1938655"/>
          </a:xfrm>
          <a:prstGeom prst="rect">
            <a:avLst/>
          </a:prstGeom>
        </p:spPr>
        <p:txBody>
          <a:bodyPr lIns="0" tIns="0" rIns="0" bIns="0" rtlCol="0" anchor="t">
            <a:spAutoFit/>
          </a:bodyPr>
          <a:lstStyle/>
          <a:p>
            <a:pPr>
              <a:lnSpc>
                <a:spcPts val="2520"/>
              </a:lnSpc>
            </a:pPr>
            <a:r>
              <a:rPr lang="en-US" sz="2000" b="1" spc="9">
                <a:solidFill>
                  <a:srgbClr val="000000"/>
                </a:solidFill>
                <a:latin typeface="Fira Sans Light" panose="020B0403050000020004"/>
              </a:rPr>
              <a:t>AI RECONIZE SMALL DUST AS DEFECT </a:t>
            </a:r>
          </a:p>
          <a:p>
            <a:pPr>
              <a:lnSpc>
                <a:spcPts val="2520"/>
              </a:lnSpc>
            </a:pPr>
            <a:r>
              <a:rPr lang="en-US" sz="2000" b="1" spc="9">
                <a:solidFill>
                  <a:srgbClr val="000000"/>
                </a:solidFill>
                <a:latin typeface="Fira Sans Bold" panose="020B0803050000020004" charset="0"/>
                <a:cs typeface="Fira Sans Bold" panose="020B0803050000020004" charset="0"/>
                <a:sym typeface="+mn-ea"/>
              </a:rPr>
              <a:t>AI RESULT</a:t>
            </a:r>
            <a:r>
              <a:rPr lang="en-US" sz="2000" b="1" spc="9">
                <a:solidFill>
                  <a:srgbClr val="000000"/>
                </a:solidFill>
                <a:latin typeface="Fira Sans Light" panose="020B0403050000020004"/>
                <a:sym typeface="+mn-ea"/>
              </a:rPr>
              <a:t> : </a:t>
            </a:r>
            <a:r>
              <a:rPr lang="en-US" sz="2000" b="1" spc="9">
                <a:solidFill>
                  <a:srgbClr val="FF0000"/>
                </a:solidFill>
                <a:latin typeface="Fira Sans Light" panose="020B0403050000020004"/>
                <a:sym typeface="+mn-ea"/>
              </a:rPr>
              <a:t>NG 58%</a:t>
            </a:r>
            <a:r>
              <a:rPr lang="en-US" sz="2000" b="1" spc="9">
                <a:solidFill>
                  <a:srgbClr val="000000"/>
                </a:solidFill>
                <a:latin typeface="Fira Sans Light" panose="020B0403050000020004"/>
                <a:sym typeface="+mn-ea"/>
              </a:rPr>
              <a:t> | OK 42%</a:t>
            </a:r>
            <a:endParaRPr lang="en-US" sz="2000" b="1" spc="9">
              <a:solidFill>
                <a:srgbClr val="000000"/>
              </a:solidFill>
              <a:latin typeface="Fira Sans Light" panose="020B0403050000020004"/>
            </a:endParaRPr>
          </a:p>
          <a:p>
            <a:pPr>
              <a:lnSpc>
                <a:spcPts val="2520"/>
              </a:lnSpc>
            </a:pPr>
            <a:endParaRPr lang="en-US" sz="2000" b="1" spc="9">
              <a:solidFill>
                <a:srgbClr val="000000"/>
              </a:solidFill>
              <a:latin typeface="Fira Sans Light" panose="020B0403050000020004"/>
            </a:endParaRPr>
          </a:p>
          <a:p>
            <a:pPr>
              <a:lnSpc>
                <a:spcPts val="2520"/>
              </a:lnSpc>
            </a:pPr>
            <a:r>
              <a:rPr lang="en-US" sz="2000" b="1" spc="9">
                <a:solidFill>
                  <a:srgbClr val="000000"/>
                </a:solidFill>
                <a:latin typeface="Fira Sans Bold" panose="020B0803050000020004" charset="0"/>
                <a:cs typeface="Fira Sans Bold" panose="020B0803050000020004" charset="0"/>
                <a:sym typeface="+mn-ea"/>
              </a:rPr>
              <a:t>*Solution</a:t>
            </a:r>
            <a:r>
              <a:rPr lang="en-US" sz="2000" b="1" spc="9">
                <a:solidFill>
                  <a:srgbClr val="000000"/>
                </a:solidFill>
                <a:latin typeface="Fira Sans Light" panose="020B0403050000020004"/>
                <a:sym typeface="+mn-ea"/>
              </a:rPr>
              <a:t> : clean product again before inspect</a:t>
            </a:r>
            <a:endParaRPr lang="en-US" sz="2000" b="1" spc="9">
              <a:solidFill>
                <a:srgbClr val="000000"/>
              </a:solidFill>
              <a:latin typeface="Fira Sans Light" panose="020B0403050000020004"/>
            </a:endParaRPr>
          </a:p>
          <a:p>
            <a:pPr>
              <a:lnSpc>
                <a:spcPts val="2520"/>
              </a:lnSpc>
            </a:pPr>
            <a:endParaRPr lang="en-US" sz="2000" b="1" spc="9">
              <a:solidFill>
                <a:srgbClr val="000000"/>
              </a:solidFill>
              <a:latin typeface="Fira Sans Light" panose="020B0403050000020004"/>
            </a:endParaRPr>
          </a:p>
        </p:txBody>
      </p:sp>
      <p:sp>
        <p:nvSpPr>
          <p:cNvPr id="46" name="TextBox 17"/>
          <p:cNvSpPr txBox="1"/>
          <p:nvPr/>
        </p:nvSpPr>
        <p:spPr>
          <a:xfrm>
            <a:off x="9543067" y="6560114"/>
            <a:ext cx="4277073" cy="582930"/>
          </a:xfrm>
          <a:prstGeom prst="rect">
            <a:avLst/>
          </a:prstGeom>
        </p:spPr>
        <p:txBody>
          <a:bodyPr lIns="0" tIns="0" rIns="0" bIns="0" rtlCol="0" anchor="t">
            <a:spAutoFit/>
          </a:bodyPr>
          <a:lstStyle/>
          <a:p>
            <a:pPr marL="0" lvl="0" indent="0" algn="ctr">
              <a:lnSpc>
                <a:spcPts val="4680"/>
              </a:lnSpc>
              <a:spcBef>
                <a:spcPct val="0"/>
              </a:spcBef>
            </a:pPr>
            <a:r>
              <a:rPr lang="en-US" sz="3600" spc="-72">
                <a:solidFill>
                  <a:srgbClr val="000000"/>
                </a:solidFill>
                <a:latin typeface="Fira Sans Medium" panose="020B0603050000020004"/>
              </a:rPr>
              <a:t>DUST</a:t>
            </a:r>
          </a:p>
        </p:txBody>
      </p:sp>
      <p:pic>
        <p:nvPicPr>
          <p:cNvPr id="15" name="Picture 13"/>
          <p:cNvPicPr>
            <a:picLocks noChangeAspect="1"/>
          </p:cNvPicPr>
          <p:nvPr/>
        </p:nvPicPr>
        <p:blipFill>
          <a:blip r:embed="rId3"/>
          <a:srcRect l="8171" t="31428" r="76764" b="45938"/>
          <a:stretch>
            <a:fillRect/>
          </a:stretch>
        </p:blipFill>
        <p:spPr>
          <a:xfrm>
            <a:off x="1206500" y="3591560"/>
            <a:ext cx="4850130" cy="2590800"/>
          </a:xfrm>
          <a:prstGeom prst="rect">
            <a:avLst/>
          </a:prstGeom>
          <a:noFill/>
          <a:ln>
            <a:noFill/>
          </a:ln>
        </p:spPr>
      </p:pic>
      <p:pic>
        <p:nvPicPr>
          <p:cNvPr id="2" name="Picture 13"/>
          <p:cNvPicPr>
            <a:picLocks noChangeAspect="1"/>
          </p:cNvPicPr>
          <p:nvPr/>
        </p:nvPicPr>
        <p:blipFill>
          <a:blip r:embed="rId3">
            <a:lum contrast="18000"/>
          </a:blip>
          <a:srcRect l="11964" t="40106" r="84054" b="51236"/>
          <a:stretch>
            <a:fillRect/>
          </a:stretch>
        </p:blipFill>
        <p:spPr>
          <a:xfrm>
            <a:off x="5652135" y="5678170"/>
            <a:ext cx="3186430" cy="2463165"/>
          </a:xfrm>
          <a:prstGeom prst="rect">
            <a:avLst/>
          </a:prstGeom>
          <a:noFill/>
          <a:ln>
            <a:noFill/>
          </a:ln>
        </p:spPr>
      </p:pic>
      <p:cxnSp>
        <p:nvCxnSpPr>
          <p:cNvPr id="9" name="Straight Arrow Connector 8"/>
          <p:cNvCxnSpPr/>
          <p:nvPr/>
        </p:nvCxnSpPr>
        <p:spPr>
          <a:xfrm>
            <a:off x="3496310" y="5601335"/>
            <a:ext cx="3510280" cy="137414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3" name="Picture 6"/>
          <p:cNvPicPr>
            <a:picLocks noChangeAspect="1"/>
          </p:cNvPicPr>
          <p:nvPr/>
        </p:nvPicPr>
        <p:blipFill>
          <a:blip r:embed="rId2"/>
          <a:srcRect l="13653" t="37064" r="83677" b="56208"/>
          <a:stretch>
            <a:fillRect/>
          </a:stretch>
        </p:blipFill>
        <p:spPr>
          <a:xfrm>
            <a:off x="13875385" y="5448935"/>
            <a:ext cx="2976880" cy="2667635"/>
          </a:xfrm>
          <a:prstGeom prst="rect">
            <a:avLst/>
          </a:prstGeom>
          <a:noFill/>
          <a:ln>
            <a:noFill/>
          </a:ln>
        </p:spPr>
      </p:pic>
      <p:cxnSp>
        <p:nvCxnSpPr>
          <p:cNvPr id="4" name="Straight Arrow Connector 3"/>
          <p:cNvCxnSpPr/>
          <p:nvPr/>
        </p:nvCxnSpPr>
        <p:spPr>
          <a:xfrm>
            <a:off x="11662410" y="4609465"/>
            <a:ext cx="3587115" cy="160274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2" name="Rectangles 31"/>
          <p:cNvSpPr/>
          <p:nvPr/>
        </p:nvSpPr>
        <p:spPr>
          <a:xfrm>
            <a:off x="2733040" y="4914265"/>
            <a:ext cx="806450" cy="678815"/>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s 4"/>
          <p:cNvSpPr/>
          <p:nvPr/>
        </p:nvSpPr>
        <p:spPr>
          <a:xfrm>
            <a:off x="10855960" y="4304030"/>
            <a:ext cx="806450" cy="678815"/>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317E13-565E-49FC-AB30-704A7820577B}"/>
              </a:ext>
            </a:extLst>
          </p:cNvPr>
          <p:cNvSpPr txBox="1"/>
          <p:nvPr/>
        </p:nvSpPr>
        <p:spPr>
          <a:xfrm>
            <a:off x="672591" y="2090740"/>
            <a:ext cx="16713861" cy="2345257"/>
          </a:xfrm>
          <a:prstGeom prst="rect">
            <a:avLst/>
          </a:prstGeom>
          <a:noFill/>
        </p:spPr>
        <p:txBody>
          <a:bodyPr wrap="square" rtlCol="0">
            <a:spAutoFit/>
          </a:bodyPr>
          <a:lstStyle/>
          <a:p>
            <a:pPr marL="800100" marR="0" indent="-571500">
              <a:lnSpc>
                <a:spcPct val="107000"/>
              </a:lnSpc>
              <a:spcBef>
                <a:spcPts val="0"/>
              </a:spcBef>
              <a:spcAft>
                <a:spcPts val="0"/>
              </a:spcAft>
              <a:buFont typeface="Wingdings" panose="05000000000000000000" pitchFamily="2" charset="2"/>
              <a:buChar char="§"/>
            </a:pPr>
            <a:r>
              <a:rPr lang="th-TH" sz="4000"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rPr>
              <a:t>	เพื่อเรียนรู้ในการพัฒนาเว็บไซต์และโปรแกรมเพื่อระบบโรงงาน</a:t>
            </a:r>
          </a:p>
          <a:p>
            <a:pPr marL="800100" marR="0" indent="-571500">
              <a:lnSpc>
                <a:spcPct val="107000"/>
              </a:lnSpc>
              <a:spcBef>
                <a:spcPts val="0"/>
              </a:spcBef>
              <a:spcAft>
                <a:spcPts val="0"/>
              </a:spcAft>
              <a:buFont typeface="Wingdings" panose="05000000000000000000" pitchFamily="2" charset="2"/>
              <a:buChar char="§"/>
            </a:pPr>
            <a:r>
              <a:rPr lang="th-TH" sz="4000" dirty="0">
                <a:solidFill>
                  <a:srgbClr val="000000"/>
                </a:solidFill>
                <a:latin typeface="TH SarabunPSK" panose="020B0500040200020003" pitchFamily="34" charset="-34"/>
                <a:ea typeface="TH SarabunPSK" panose="020B0500040200020003" pitchFamily="34" charset="-34"/>
                <a:cs typeface="TH SarabunPSK" panose="020B0500040200020003" pitchFamily="34" charset="-34"/>
              </a:rPr>
              <a:t> </a:t>
            </a:r>
            <a:r>
              <a:rPr lang="th-TH" sz="4000"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rPr>
              <a:t>เพื่อนำความรู้ไปใช้ให้เกิดประโยชน์ในอนาคตได้</a:t>
            </a:r>
          </a:p>
          <a:p>
            <a:pPr marL="800100" marR="0" indent="-571500">
              <a:lnSpc>
                <a:spcPct val="107000"/>
              </a:lnSpc>
              <a:spcBef>
                <a:spcPts val="0"/>
              </a:spcBef>
              <a:spcAft>
                <a:spcPts val="0"/>
              </a:spcAft>
              <a:buFont typeface="Wingdings" panose="05000000000000000000" pitchFamily="2" charset="2"/>
              <a:buChar char="§"/>
            </a:pPr>
            <a:r>
              <a:rPr lang="th-TH" sz="4000"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rPr>
              <a:t>	เพื่อเรียนรู้และเข้าในการทำงานจริงภายในสถานประกอบการ</a:t>
            </a:r>
          </a:p>
          <a:p>
            <a:endParaRPr lang="en-US" dirty="0"/>
          </a:p>
        </p:txBody>
      </p:sp>
      <p:sp>
        <p:nvSpPr>
          <p:cNvPr id="3" name="TextBox 2">
            <a:extLst>
              <a:ext uri="{FF2B5EF4-FFF2-40B4-BE49-F238E27FC236}">
                <a16:creationId xmlns:a16="http://schemas.microsoft.com/office/drawing/2014/main" id="{03C2B6D7-0C35-4EB4-AA8B-567BBF242FEE}"/>
              </a:ext>
            </a:extLst>
          </p:cNvPr>
          <p:cNvSpPr txBox="1"/>
          <p:nvPr/>
        </p:nvSpPr>
        <p:spPr>
          <a:xfrm>
            <a:off x="825229" y="945955"/>
            <a:ext cx="3046027" cy="1015663"/>
          </a:xfrm>
          <a:prstGeom prst="rect">
            <a:avLst/>
          </a:prstGeom>
          <a:noFill/>
        </p:spPr>
        <p:txBody>
          <a:bodyPr wrap="none" rtlCol="0">
            <a:spAutoFit/>
          </a:bodyPr>
          <a:lstStyle/>
          <a:p>
            <a:r>
              <a:rPr lang="th-TH" sz="6000" b="1" dirty="0">
                <a:effectLst>
                  <a:outerShdw blurRad="38100" dist="38100" dir="2700000" algn="tl">
                    <a:srgbClr val="000000">
                      <a:alpha val="43137"/>
                    </a:srgbClr>
                  </a:outerShdw>
                </a:effectLst>
              </a:rPr>
              <a:t>วัตถุประสงค์</a:t>
            </a:r>
            <a:endParaRPr lang="en-US" sz="6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2738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AutoShape 4"/>
          <p:cNvSpPr/>
          <p:nvPr/>
        </p:nvSpPr>
        <p:spPr>
          <a:xfrm>
            <a:off x="9777095" y="2760980"/>
            <a:ext cx="5584190" cy="6624955"/>
          </a:xfrm>
          <a:prstGeom prst="rect">
            <a:avLst/>
          </a:prstGeom>
          <a:noFill/>
          <a:ln>
            <a:noFill/>
          </a:ln>
          <a:extLst>
            <a:ext uri="{909E8E84-426E-40DD-AFC4-6F175D3DCCD1}">
              <a14:hiddenFill xmlns:a14="http://schemas.microsoft.com/office/drawing/2010/main">
                <a:solidFill>
                  <a:srgbClr val="FFFFFF"/>
                </a:solidFill>
              </a14:hiddenFill>
            </a:ext>
          </a:extLst>
        </p:spPr>
      </p:sp>
      <p:sp>
        <p:nvSpPr>
          <p:cNvPr id="24" name="TextBox 6"/>
          <p:cNvSpPr txBox="1"/>
          <p:nvPr/>
        </p:nvSpPr>
        <p:spPr>
          <a:xfrm>
            <a:off x="2503857" y="1404297"/>
            <a:ext cx="14433446" cy="1149350"/>
          </a:xfrm>
          <a:prstGeom prst="rect">
            <a:avLst/>
          </a:prstGeom>
        </p:spPr>
        <p:txBody>
          <a:bodyPr lIns="0" tIns="0" rIns="0" bIns="0" rtlCol="0" anchor="t">
            <a:spAutoFit/>
          </a:bodyPr>
          <a:lstStyle/>
          <a:p>
            <a:pPr marL="0" lvl="0" indent="0" algn="ctr">
              <a:lnSpc>
                <a:spcPts val="8800"/>
              </a:lnSpc>
              <a:spcBef>
                <a:spcPct val="0"/>
              </a:spcBef>
            </a:pPr>
            <a:r>
              <a:rPr lang="en-US" sz="8000">
                <a:solidFill>
                  <a:srgbClr val="000000"/>
                </a:solidFill>
                <a:latin typeface="Fira Sans Medium" panose="020B0603050000020004"/>
              </a:rPr>
              <a:t>EXAMPLE OF LEAK CASE</a:t>
            </a:r>
          </a:p>
        </p:txBody>
      </p:sp>
      <p:sp>
        <p:nvSpPr>
          <p:cNvPr id="25" name="TextBox 7"/>
          <p:cNvSpPr txBox="1"/>
          <p:nvPr/>
        </p:nvSpPr>
        <p:spPr>
          <a:xfrm>
            <a:off x="3868420" y="6931025"/>
            <a:ext cx="5059680" cy="600075"/>
          </a:xfrm>
          <a:prstGeom prst="rect">
            <a:avLst/>
          </a:prstGeom>
        </p:spPr>
        <p:txBody>
          <a:bodyPr wrap="square" lIns="0" tIns="0" rIns="0" bIns="0" rtlCol="0" anchor="t">
            <a:spAutoFit/>
          </a:bodyPr>
          <a:lstStyle/>
          <a:p>
            <a:pPr marL="0" lvl="0" indent="0" algn="ctr">
              <a:lnSpc>
                <a:spcPts val="4680"/>
              </a:lnSpc>
              <a:spcBef>
                <a:spcPct val="0"/>
              </a:spcBef>
            </a:pPr>
            <a:r>
              <a:rPr lang="en-US" sz="3600" spc="-72">
                <a:solidFill>
                  <a:srgbClr val="000000"/>
                </a:solidFill>
                <a:latin typeface="Fira Sans Medium" panose="020B0603050000020004"/>
              </a:rPr>
              <a:t>DENT DEFECT</a:t>
            </a:r>
          </a:p>
        </p:txBody>
      </p:sp>
      <p:sp>
        <p:nvSpPr>
          <p:cNvPr id="26" name="TextBox 8"/>
          <p:cNvSpPr txBox="1"/>
          <p:nvPr/>
        </p:nvSpPr>
        <p:spPr>
          <a:xfrm>
            <a:off x="4259660" y="7617883"/>
            <a:ext cx="4277073" cy="2261870"/>
          </a:xfrm>
          <a:prstGeom prst="rect">
            <a:avLst/>
          </a:prstGeom>
        </p:spPr>
        <p:txBody>
          <a:bodyPr lIns="0" tIns="0" rIns="0" bIns="0" rtlCol="0" anchor="t">
            <a:spAutoFit/>
          </a:bodyPr>
          <a:lstStyle/>
          <a:p>
            <a:pPr>
              <a:lnSpc>
                <a:spcPts val="2520"/>
              </a:lnSpc>
            </a:pPr>
            <a:r>
              <a:rPr lang="en-US" sz="2000" b="1" spc="9">
                <a:solidFill>
                  <a:srgbClr val="000000"/>
                </a:solidFill>
                <a:latin typeface="Fira Sans Light" panose="020B0403050000020004"/>
              </a:rPr>
              <a:t>Due to camera angle we can't see the dent on button in side part. </a:t>
            </a:r>
          </a:p>
          <a:p>
            <a:pPr>
              <a:lnSpc>
                <a:spcPts val="2520"/>
              </a:lnSpc>
            </a:pPr>
            <a:r>
              <a:rPr lang="en-US" sz="2000" b="1" spc="9">
                <a:solidFill>
                  <a:srgbClr val="000000"/>
                </a:solidFill>
                <a:latin typeface="Fira Sans Bold" panose="020B0803050000020004" charset="0"/>
                <a:cs typeface="Fira Sans Bold" panose="020B0803050000020004" charset="0"/>
                <a:sym typeface="+mn-ea"/>
              </a:rPr>
              <a:t>AI RESULT</a:t>
            </a:r>
            <a:r>
              <a:rPr lang="en-US" sz="2000" b="1" spc="9">
                <a:solidFill>
                  <a:srgbClr val="000000"/>
                </a:solidFill>
                <a:latin typeface="Fira Sans Light" panose="020B0403050000020004"/>
                <a:sym typeface="+mn-ea"/>
              </a:rPr>
              <a:t> : </a:t>
            </a:r>
            <a:r>
              <a:rPr lang="en-US" sz="2000" b="1" spc="9">
                <a:solidFill>
                  <a:srgbClr val="FF0000"/>
                </a:solidFill>
                <a:latin typeface="Fira Sans Light" panose="020B0403050000020004"/>
                <a:sym typeface="+mn-ea"/>
              </a:rPr>
              <a:t>OK 58%</a:t>
            </a:r>
            <a:r>
              <a:rPr lang="en-US" sz="2000" b="1" spc="9">
                <a:solidFill>
                  <a:srgbClr val="000000"/>
                </a:solidFill>
                <a:latin typeface="Fira Sans Light" panose="020B0403050000020004"/>
                <a:sym typeface="+mn-ea"/>
              </a:rPr>
              <a:t> | NG 42%</a:t>
            </a:r>
          </a:p>
          <a:p>
            <a:pPr>
              <a:lnSpc>
                <a:spcPts val="2520"/>
              </a:lnSpc>
            </a:pPr>
            <a:endParaRPr lang="en-US" sz="2000" b="1" spc="9">
              <a:solidFill>
                <a:srgbClr val="000000"/>
              </a:solidFill>
              <a:latin typeface="Fira Sans Light" panose="020B0403050000020004"/>
              <a:sym typeface="+mn-ea"/>
            </a:endParaRPr>
          </a:p>
          <a:p>
            <a:pPr>
              <a:lnSpc>
                <a:spcPts val="2520"/>
              </a:lnSpc>
            </a:pPr>
            <a:r>
              <a:rPr lang="en-US" sz="2000" b="1" spc="9">
                <a:solidFill>
                  <a:srgbClr val="000000"/>
                </a:solidFill>
                <a:latin typeface="Fira Sans Bold" panose="020B0803050000020004" charset="0"/>
                <a:cs typeface="Fira Sans Bold" panose="020B0803050000020004" charset="0"/>
                <a:sym typeface="+mn-ea"/>
              </a:rPr>
              <a:t>*Solution</a:t>
            </a:r>
            <a:r>
              <a:rPr lang="en-US" sz="2000" b="1" spc="9">
                <a:solidFill>
                  <a:srgbClr val="000000"/>
                </a:solidFill>
                <a:latin typeface="Fira Sans Light" panose="020B0403050000020004"/>
                <a:sym typeface="+mn-ea"/>
              </a:rPr>
              <a:t> : Set light to reflect dent  </a:t>
            </a:r>
          </a:p>
          <a:p>
            <a:pPr>
              <a:lnSpc>
                <a:spcPts val="2520"/>
              </a:lnSpc>
            </a:pPr>
            <a:endParaRPr lang="en-US" sz="2000" b="1" spc="9">
              <a:solidFill>
                <a:srgbClr val="000000"/>
              </a:solidFill>
              <a:latin typeface="Fira Sans Light" panose="020B0403050000020004"/>
            </a:endParaRPr>
          </a:p>
          <a:p>
            <a:pPr>
              <a:lnSpc>
                <a:spcPts val="2520"/>
              </a:lnSpc>
            </a:pPr>
            <a:endParaRPr lang="en-US" sz="2000" b="1" spc="9">
              <a:solidFill>
                <a:srgbClr val="000000"/>
              </a:solidFill>
              <a:latin typeface="Fira Sans Light" panose="020B0403050000020004"/>
            </a:endParaRPr>
          </a:p>
        </p:txBody>
      </p:sp>
      <p:pic>
        <p:nvPicPr>
          <p:cNvPr id="13" name="Picture 11"/>
          <p:cNvPicPr>
            <a:picLocks noChangeAspect="1"/>
          </p:cNvPicPr>
          <p:nvPr/>
        </p:nvPicPr>
        <p:blipFill>
          <a:blip r:embed="rId2"/>
          <a:srcRect l="9073" t="31119" r="76094" b="41550"/>
          <a:stretch>
            <a:fillRect/>
          </a:stretch>
        </p:blipFill>
        <p:spPr>
          <a:xfrm>
            <a:off x="3496310" y="3183890"/>
            <a:ext cx="5272405" cy="3454400"/>
          </a:xfrm>
          <a:prstGeom prst="rect">
            <a:avLst/>
          </a:prstGeom>
          <a:noFill/>
          <a:ln>
            <a:noFill/>
          </a:ln>
        </p:spPr>
      </p:pic>
      <p:sp>
        <p:nvSpPr>
          <p:cNvPr id="27" name="TextBox 9"/>
          <p:cNvSpPr txBox="1"/>
          <p:nvPr/>
        </p:nvSpPr>
        <p:spPr>
          <a:xfrm>
            <a:off x="11165840" y="6848475"/>
            <a:ext cx="4942840" cy="600075"/>
          </a:xfrm>
          <a:prstGeom prst="rect">
            <a:avLst/>
          </a:prstGeom>
        </p:spPr>
        <p:txBody>
          <a:bodyPr wrap="square" lIns="0" tIns="0" rIns="0" bIns="0" rtlCol="0" anchor="t">
            <a:spAutoFit/>
          </a:bodyPr>
          <a:lstStyle/>
          <a:p>
            <a:pPr marL="0" lvl="0" indent="0" algn="ctr">
              <a:lnSpc>
                <a:spcPts val="4680"/>
              </a:lnSpc>
              <a:spcBef>
                <a:spcPct val="0"/>
              </a:spcBef>
            </a:pPr>
            <a:r>
              <a:rPr lang="en-US" sz="3600" spc="-72">
                <a:solidFill>
                  <a:srgbClr val="000000"/>
                </a:solidFill>
                <a:latin typeface="Fira Sans Medium" panose="020B0603050000020004"/>
              </a:rPr>
              <a:t>DIRTY DEFECT</a:t>
            </a:r>
          </a:p>
        </p:txBody>
      </p:sp>
      <p:sp>
        <p:nvSpPr>
          <p:cNvPr id="30" name="TextBox 12"/>
          <p:cNvSpPr txBox="1"/>
          <p:nvPr/>
        </p:nvSpPr>
        <p:spPr>
          <a:xfrm>
            <a:off x="11356975" y="7633970"/>
            <a:ext cx="5554980" cy="1938655"/>
          </a:xfrm>
          <a:prstGeom prst="rect">
            <a:avLst/>
          </a:prstGeom>
        </p:spPr>
        <p:txBody>
          <a:bodyPr wrap="square" lIns="0" tIns="0" rIns="0" bIns="0" rtlCol="0" anchor="t">
            <a:spAutoFit/>
          </a:bodyPr>
          <a:lstStyle/>
          <a:p>
            <a:pPr>
              <a:lnSpc>
                <a:spcPts val="2520"/>
              </a:lnSpc>
            </a:pPr>
            <a:r>
              <a:rPr lang="en-US" sz="2000" b="1" spc="9">
                <a:solidFill>
                  <a:srgbClr val="000000"/>
                </a:solidFill>
                <a:latin typeface="Fira Sans Light" panose="020B0403050000020004"/>
              </a:rPr>
              <a:t>AI can't regconize this defect .</a:t>
            </a:r>
          </a:p>
          <a:p>
            <a:pPr>
              <a:lnSpc>
                <a:spcPts val="2520"/>
              </a:lnSpc>
            </a:pPr>
            <a:r>
              <a:rPr lang="en-US" sz="2000" b="1" spc="9">
                <a:solidFill>
                  <a:srgbClr val="000000"/>
                </a:solidFill>
                <a:latin typeface="Fira Sans Bold" panose="020B0803050000020004" charset="0"/>
                <a:cs typeface="Fira Sans Bold" panose="020B0803050000020004" charset="0"/>
                <a:sym typeface="+mn-ea"/>
              </a:rPr>
              <a:t>AI RESULT</a:t>
            </a:r>
            <a:r>
              <a:rPr lang="en-US" sz="2000" b="1" spc="9">
                <a:solidFill>
                  <a:srgbClr val="000000"/>
                </a:solidFill>
                <a:latin typeface="Fira Sans Light" panose="020B0403050000020004"/>
                <a:sym typeface="+mn-ea"/>
              </a:rPr>
              <a:t> : </a:t>
            </a:r>
            <a:r>
              <a:rPr lang="en-US" sz="2000" b="1" spc="9">
                <a:solidFill>
                  <a:srgbClr val="FF0000"/>
                </a:solidFill>
                <a:latin typeface="Fira Sans Light" panose="020B0403050000020004"/>
                <a:sym typeface="+mn-ea"/>
              </a:rPr>
              <a:t>OK 96%</a:t>
            </a:r>
            <a:r>
              <a:rPr lang="en-US" sz="2000" b="1" spc="9">
                <a:solidFill>
                  <a:srgbClr val="000000"/>
                </a:solidFill>
                <a:latin typeface="Fira Sans Light" panose="020B0403050000020004"/>
                <a:sym typeface="+mn-ea"/>
              </a:rPr>
              <a:t> | NG 4%</a:t>
            </a:r>
          </a:p>
          <a:p>
            <a:pPr>
              <a:lnSpc>
                <a:spcPts val="2520"/>
              </a:lnSpc>
            </a:pPr>
            <a:endParaRPr lang="en-US" sz="2000" b="1" spc="9">
              <a:solidFill>
                <a:srgbClr val="000000"/>
              </a:solidFill>
              <a:latin typeface="Fira Sans Light" panose="020B0403050000020004"/>
              <a:sym typeface="+mn-ea"/>
            </a:endParaRPr>
          </a:p>
          <a:p>
            <a:pPr>
              <a:lnSpc>
                <a:spcPts val="2520"/>
              </a:lnSpc>
            </a:pPr>
            <a:r>
              <a:rPr lang="en-US" sz="2000" b="1" spc="9">
                <a:solidFill>
                  <a:srgbClr val="000000"/>
                </a:solidFill>
                <a:latin typeface="Fira Sans Bold" panose="020B0803050000020004" charset="0"/>
                <a:cs typeface="Fira Sans Bold" panose="020B0803050000020004" charset="0"/>
                <a:sym typeface="+mn-ea"/>
              </a:rPr>
              <a:t>*Solution</a:t>
            </a:r>
            <a:r>
              <a:rPr lang="en-US" sz="2000" b="1" spc="9">
                <a:solidFill>
                  <a:srgbClr val="000000"/>
                </a:solidFill>
                <a:latin typeface="Fira Sans Light" panose="020B0403050000020004"/>
                <a:sym typeface="+mn-ea"/>
              </a:rPr>
              <a:t> : train this image into NG class</a:t>
            </a:r>
            <a:endParaRPr lang="en-US" sz="2000" b="1" spc="9">
              <a:solidFill>
                <a:srgbClr val="000000"/>
              </a:solidFill>
              <a:latin typeface="Fira Sans Light" panose="020B0403050000020004"/>
            </a:endParaRPr>
          </a:p>
          <a:p>
            <a:pPr>
              <a:lnSpc>
                <a:spcPts val="2520"/>
              </a:lnSpc>
            </a:pPr>
            <a:r>
              <a:rPr lang="en-US" sz="2000" b="1" spc="9">
                <a:solidFill>
                  <a:srgbClr val="000000"/>
                </a:solidFill>
                <a:latin typeface="Fira Sans Light" panose="020B0403050000020004"/>
              </a:rPr>
              <a:t> </a:t>
            </a:r>
          </a:p>
          <a:p>
            <a:pPr>
              <a:lnSpc>
                <a:spcPts val="2520"/>
              </a:lnSpc>
            </a:pPr>
            <a:endParaRPr lang="en-US" sz="2000" b="1" spc="9">
              <a:solidFill>
                <a:srgbClr val="000000"/>
              </a:solidFill>
              <a:latin typeface="Fira Sans Light" panose="020B0403050000020004"/>
            </a:endParaRPr>
          </a:p>
        </p:txBody>
      </p:sp>
      <p:sp>
        <p:nvSpPr>
          <p:cNvPr id="32" name="Rectangles 31"/>
          <p:cNvSpPr/>
          <p:nvPr/>
        </p:nvSpPr>
        <p:spPr>
          <a:xfrm>
            <a:off x="4565015" y="5099685"/>
            <a:ext cx="806450" cy="678815"/>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5"/>
          <p:cNvPicPr>
            <a:picLocks noChangeAspect="1"/>
          </p:cNvPicPr>
          <p:nvPr/>
        </p:nvPicPr>
        <p:blipFill>
          <a:blip r:embed="rId3"/>
          <a:srcRect l="8269" t="31606" r="76727" b="45442"/>
          <a:stretch>
            <a:fillRect/>
          </a:stretch>
        </p:blipFill>
        <p:spPr>
          <a:xfrm>
            <a:off x="11051540" y="3159125"/>
            <a:ext cx="6688455" cy="3503930"/>
          </a:xfrm>
          <a:prstGeom prst="rect">
            <a:avLst/>
          </a:prstGeom>
          <a:noFill/>
          <a:ln>
            <a:noFill/>
          </a:ln>
        </p:spPr>
      </p:pic>
      <p:sp>
        <p:nvSpPr>
          <p:cNvPr id="34" name="Rectangles 33"/>
          <p:cNvSpPr/>
          <p:nvPr/>
        </p:nvSpPr>
        <p:spPr>
          <a:xfrm>
            <a:off x="14333220" y="5703570"/>
            <a:ext cx="821055" cy="708025"/>
          </a:xfrm>
          <a:prstGeom prst="rect">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1"/>
          <p:cNvPicPr>
            <a:picLocks noChangeAspect="1"/>
          </p:cNvPicPr>
          <p:nvPr/>
        </p:nvPicPr>
        <p:blipFill>
          <a:blip r:embed="rId2"/>
          <a:srcRect l="11329" t="40177" r="85450" b="43519"/>
          <a:stretch>
            <a:fillRect/>
          </a:stretch>
        </p:blipFill>
        <p:spPr>
          <a:xfrm>
            <a:off x="748665" y="4336415"/>
            <a:ext cx="2526665" cy="4547235"/>
          </a:xfrm>
          <a:prstGeom prst="rect">
            <a:avLst/>
          </a:prstGeom>
          <a:noFill/>
          <a:ln>
            <a:noFill/>
          </a:ln>
        </p:spPr>
      </p:pic>
      <p:cxnSp>
        <p:nvCxnSpPr>
          <p:cNvPr id="3" name="Straight Connector 2"/>
          <p:cNvCxnSpPr/>
          <p:nvPr/>
        </p:nvCxnSpPr>
        <p:spPr>
          <a:xfrm flipH="1">
            <a:off x="2122170" y="5765800"/>
            <a:ext cx="2460625" cy="78422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4" name="Picture 5"/>
          <p:cNvPicPr>
            <a:picLocks noChangeAspect="1"/>
          </p:cNvPicPr>
          <p:nvPr/>
        </p:nvPicPr>
        <p:blipFill>
          <a:blip r:embed="rId3"/>
          <a:srcRect l="14262" t="44101" r="82828" b="47900"/>
          <a:stretch>
            <a:fillRect/>
          </a:stretch>
        </p:blipFill>
        <p:spPr>
          <a:xfrm>
            <a:off x="9754235" y="5438775"/>
            <a:ext cx="2134870" cy="2009775"/>
          </a:xfrm>
          <a:prstGeom prst="rect">
            <a:avLst/>
          </a:prstGeom>
          <a:noFill/>
          <a:ln>
            <a:noFill/>
          </a:ln>
        </p:spPr>
      </p:pic>
      <p:cxnSp>
        <p:nvCxnSpPr>
          <p:cNvPr id="7" name="Straight Connector 6"/>
          <p:cNvCxnSpPr>
            <a:stCxn id="34" idx="1"/>
          </p:cNvCxnSpPr>
          <p:nvPr/>
        </p:nvCxnSpPr>
        <p:spPr>
          <a:xfrm flipH="1">
            <a:off x="11738610" y="6057900"/>
            <a:ext cx="2594610" cy="87312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AutoShape 4"/>
          <p:cNvSpPr/>
          <p:nvPr/>
        </p:nvSpPr>
        <p:spPr>
          <a:xfrm>
            <a:off x="9777095" y="3110230"/>
            <a:ext cx="5584190" cy="6624955"/>
          </a:xfrm>
          <a:prstGeom prst="rect">
            <a:avLst/>
          </a:prstGeom>
          <a:noFill/>
          <a:ln>
            <a:noFill/>
          </a:ln>
          <a:extLst>
            <a:ext uri="{909E8E84-426E-40DD-AFC4-6F175D3DCCD1}">
              <a14:hiddenFill xmlns:a14="http://schemas.microsoft.com/office/drawing/2010/main">
                <a:solidFill>
                  <a:srgbClr val="FFFFFF"/>
                </a:solidFill>
              </a14:hiddenFill>
            </a:ext>
          </a:extLst>
        </p:spPr>
      </p:sp>
      <p:pic>
        <p:nvPicPr>
          <p:cNvPr id="5" name="Picture 4"/>
          <p:cNvPicPr>
            <a:picLocks noChangeAspect="1"/>
          </p:cNvPicPr>
          <p:nvPr/>
        </p:nvPicPr>
        <p:blipFill>
          <a:blip r:embed="rId2"/>
          <a:srcRect l="55565" t="10091" r="761" b="9316"/>
          <a:stretch>
            <a:fillRect/>
          </a:stretch>
        </p:blipFill>
        <p:spPr>
          <a:xfrm>
            <a:off x="825500" y="2548255"/>
            <a:ext cx="9140190" cy="5996940"/>
          </a:xfrm>
          <a:prstGeom prst="rect">
            <a:avLst/>
          </a:prstGeom>
          <a:ln>
            <a:solidFill>
              <a:schemeClr val="tx1"/>
            </a:solidFill>
          </a:ln>
        </p:spPr>
      </p:pic>
      <p:pic>
        <p:nvPicPr>
          <p:cNvPr id="8" name="Picture 7"/>
          <p:cNvPicPr>
            <a:picLocks noChangeAspect="1"/>
          </p:cNvPicPr>
          <p:nvPr/>
        </p:nvPicPr>
        <p:blipFill>
          <a:blip r:embed="rId3"/>
          <a:srcRect l="68363" t="24701" r="14111" b="17923"/>
          <a:stretch>
            <a:fillRect/>
          </a:stretch>
        </p:blipFill>
        <p:spPr>
          <a:xfrm>
            <a:off x="12273280" y="5143500"/>
            <a:ext cx="2630805" cy="3063240"/>
          </a:xfrm>
          <a:prstGeom prst="rect">
            <a:avLst/>
          </a:prstGeom>
          <a:ln>
            <a:solidFill>
              <a:schemeClr val="tx1"/>
            </a:solidFill>
          </a:ln>
        </p:spPr>
      </p:pic>
      <p:cxnSp>
        <p:nvCxnSpPr>
          <p:cNvPr id="10" name="Straight Arrow Connector 9"/>
          <p:cNvCxnSpPr/>
          <p:nvPr/>
        </p:nvCxnSpPr>
        <p:spPr>
          <a:xfrm>
            <a:off x="8762365" y="5448300"/>
            <a:ext cx="3434715" cy="1068705"/>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extBox 6"/>
          <p:cNvSpPr txBox="1"/>
          <p:nvPr/>
        </p:nvSpPr>
        <p:spPr>
          <a:xfrm>
            <a:off x="1927277" y="1022027"/>
            <a:ext cx="14433446" cy="1128395"/>
          </a:xfrm>
          <a:prstGeom prst="rect">
            <a:avLst/>
          </a:prstGeom>
        </p:spPr>
        <p:txBody>
          <a:bodyPr lIns="0" tIns="0" rIns="0" bIns="0" rtlCol="0" anchor="t">
            <a:spAutoFit/>
          </a:bodyPr>
          <a:lstStyle/>
          <a:p>
            <a:pPr marL="0" lvl="0" indent="0" algn="ctr">
              <a:lnSpc>
                <a:spcPts val="8800"/>
              </a:lnSpc>
              <a:spcBef>
                <a:spcPct val="0"/>
              </a:spcBef>
            </a:pPr>
            <a:r>
              <a:rPr lang="en-US" sz="8000">
                <a:solidFill>
                  <a:srgbClr val="000000"/>
                </a:solidFill>
                <a:latin typeface="Fira Sans Medium" panose="020B0603050000020004"/>
              </a:rPr>
              <a:t>BACC  Station report website</a:t>
            </a:r>
          </a:p>
        </p:txBody>
      </p:sp>
      <p:sp>
        <p:nvSpPr>
          <p:cNvPr id="6" name="Text Box 5"/>
          <p:cNvSpPr txBox="1"/>
          <p:nvPr/>
        </p:nvSpPr>
        <p:spPr>
          <a:xfrm>
            <a:off x="10441305" y="2929890"/>
            <a:ext cx="6177915" cy="1568450"/>
          </a:xfrm>
          <a:prstGeom prst="rect">
            <a:avLst/>
          </a:prstGeom>
          <a:noFill/>
        </p:spPr>
        <p:txBody>
          <a:bodyPr wrap="square" rtlCol="0">
            <a:spAutoFit/>
          </a:bodyPr>
          <a:lstStyle/>
          <a:p>
            <a:r>
              <a:rPr lang="en-US" altLang="en-US" sz="2400" b="1">
                <a:latin typeface="Bahnschrift" panose="020B0502040204020203" charset="0"/>
                <a:cs typeface="Bahnschrift" panose="020B0502040204020203" charset="0"/>
              </a:rPr>
              <a:t>Home</a:t>
            </a:r>
            <a:r>
              <a:rPr lang="en-US" altLang="en-US" sz="2400">
                <a:latin typeface="Bahnschrift" panose="020B0502040204020203" charset="0"/>
                <a:cs typeface="Bahnschrift" panose="020B0502040204020203" charset="0"/>
              </a:rPr>
              <a:t> page : show realtime Inspection result from BACC Station the lastest will show detail and analyze all predict result and actual inspection. </a:t>
            </a:r>
          </a:p>
        </p:txBody>
      </p:sp>
      <p:sp>
        <p:nvSpPr>
          <p:cNvPr id="7" name="Text Box 6"/>
          <p:cNvSpPr txBox="1"/>
          <p:nvPr/>
        </p:nvSpPr>
        <p:spPr>
          <a:xfrm>
            <a:off x="11764010" y="8425180"/>
            <a:ext cx="3649345" cy="829945"/>
          </a:xfrm>
          <a:prstGeom prst="rect">
            <a:avLst/>
          </a:prstGeom>
          <a:noFill/>
        </p:spPr>
        <p:txBody>
          <a:bodyPr wrap="square" rtlCol="0">
            <a:spAutoFit/>
          </a:bodyPr>
          <a:lstStyle/>
          <a:p>
            <a:r>
              <a:rPr lang="en-US" altLang="en-US" sz="1600">
                <a:latin typeface="Bahnschrift" panose="020B0502040204020203" charset="0"/>
                <a:cs typeface="Bahnschrift" panose="020B0502040204020203" charset="0"/>
              </a:rPr>
              <a:t>image modal to see detail in image.</a:t>
            </a:r>
          </a:p>
          <a:p>
            <a:r>
              <a:rPr lang="en-US" altLang="en-US" sz="1600">
                <a:latin typeface="Bahnschrift" panose="020B0502040204020203" charset="0"/>
                <a:cs typeface="Bahnschrift" panose="020B0502040204020203" charset="0"/>
              </a:rPr>
              <a:t>this page will show only 1 image that have same result as OPT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AutoShape 4"/>
          <p:cNvSpPr/>
          <p:nvPr/>
        </p:nvSpPr>
        <p:spPr>
          <a:xfrm>
            <a:off x="9777095" y="3110230"/>
            <a:ext cx="5584190" cy="6624955"/>
          </a:xfrm>
          <a:prstGeom prst="rect">
            <a:avLst/>
          </a:prstGeom>
          <a:noFill/>
          <a:ln>
            <a:noFill/>
          </a:ln>
          <a:extLst>
            <a:ext uri="{909E8E84-426E-40DD-AFC4-6F175D3DCCD1}">
              <a14:hiddenFill xmlns:a14="http://schemas.microsoft.com/office/drawing/2010/main">
                <a:solidFill>
                  <a:srgbClr val="FFFFFF"/>
                </a:solidFill>
              </a14:hiddenFill>
            </a:ext>
          </a:extLst>
        </p:spPr>
      </p:sp>
      <p:pic>
        <p:nvPicPr>
          <p:cNvPr id="5" name="Picture 4"/>
          <p:cNvPicPr>
            <a:picLocks noChangeAspect="1"/>
          </p:cNvPicPr>
          <p:nvPr/>
        </p:nvPicPr>
        <p:blipFill>
          <a:blip r:embed="rId2"/>
          <a:srcRect l="-79" t="10091" r="44993" b="19486"/>
          <a:stretch>
            <a:fillRect/>
          </a:stretch>
        </p:blipFill>
        <p:spPr>
          <a:xfrm>
            <a:off x="638175" y="1021715"/>
            <a:ext cx="8197850" cy="3726180"/>
          </a:xfrm>
          <a:prstGeom prst="rect">
            <a:avLst/>
          </a:prstGeom>
          <a:ln>
            <a:solidFill>
              <a:schemeClr val="tx1"/>
            </a:solidFill>
          </a:ln>
        </p:spPr>
      </p:pic>
      <p:pic>
        <p:nvPicPr>
          <p:cNvPr id="8" name="Picture 7"/>
          <p:cNvPicPr>
            <a:picLocks noChangeAspect="1"/>
          </p:cNvPicPr>
          <p:nvPr/>
        </p:nvPicPr>
        <p:blipFill>
          <a:blip r:embed="rId3"/>
          <a:srcRect l="2426" t="15566" r="48053" b="19486"/>
          <a:stretch>
            <a:fillRect/>
          </a:stretch>
        </p:blipFill>
        <p:spPr>
          <a:xfrm>
            <a:off x="596265" y="5067300"/>
            <a:ext cx="8253730" cy="3848735"/>
          </a:xfrm>
          <a:prstGeom prst="rect">
            <a:avLst/>
          </a:prstGeom>
          <a:ln>
            <a:solidFill>
              <a:schemeClr val="tx1"/>
            </a:solidFill>
          </a:ln>
        </p:spPr>
      </p:pic>
      <p:sp>
        <p:nvSpPr>
          <p:cNvPr id="6" name="Text Box 5"/>
          <p:cNvSpPr txBox="1"/>
          <p:nvPr/>
        </p:nvSpPr>
        <p:spPr>
          <a:xfrm>
            <a:off x="9983470" y="2014220"/>
            <a:ext cx="6177915" cy="1938020"/>
          </a:xfrm>
          <a:prstGeom prst="rect">
            <a:avLst/>
          </a:prstGeom>
          <a:noFill/>
        </p:spPr>
        <p:txBody>
          <a:bodyPr wrap="square" rtlCol="0">
            <a:spAutoFit/>
          </a:bodyPr>
          <a:lstStyle/>
          <a:p>
            <a:r>
              <a:rPr lang="en-US" altLang="en-US" sz="2400" b="1">
                <a:latin typeface="Bahnschrift" panose="020B0502040204020203" charset="0"/>
                <a:cs typeface="Bahnschrift" panose="020B0502040204020203" charset="0"/>
              </a:rPr>
              <a:t>Inspection History</a:t>
            </a:r>
            <a:r>
              <a:rPr lang="en-US" altLang="en-US" sz="2400">
                <a:latin typeface="Bahnschrift" panose="020B0502040204020203" charset="0"/>
                <a:cs typeface="Bahnschrift" panose="020B0502040204020203" charset="0"/>
              </a:rPr>
              <a:t> page : Show table of all inspection history with each row can show more detail and ai result of all image.</a:t>
            </a:r>
          </a:p>
          <a:p>
            <a:r>
              <a:rPr lang="en-US" altLang="en-US" sz="2400">
                <a:latin typeface="Bahnschrift" panose="020B0502040204020203" charset="0"/>
                <a:cs typeface="Bahnschrift" panose="020B0502040204020203" charset="0"/>
              </a:rPr>
              <a:t>we can search to see inspection history in specific period or specific model .</a:t>
            </a:r>
          </a:p>
        </p:txBody>
      </p:sp>
      <p:pic>
        <p:nvPicPr>
          <p:cNvPr id="2" name="Picture 1"/>
          <p:cNvPicPr>
            <a:picLocks noChangeAspect="1"/>
          </p:cNvPicPr>
          <p:nvPr/>
        </p:nvPicPr>
        <p:blipFill>
          <a:blip r:embed="rId4"/>
          <a:srcRect l="18579" t="17917" r="64248" b="23398"/>
          <a:stretch>
            <a:fillRect/>
          </a:stretch>
        </p:blipFill>
        <p:spPr>
          <a:xfrm>
            <a:off x="11163300" y="4714240"/>
            <a:ext cx="2811780" cy="3416935"/>
          </a:xfrm>
          <a:prstGeom prst="rect">
            <a:avLst/>
          </a:prstGeom>
          <a:ln>
            <a:solidFill>
              <a:schemeClr val="tx1"/>
            </a:solidFill>
          </a:ln>
        </p:spPr>
      </p:pic>
      <p:cxnSp>
        <p:nvCxnSpPr>
          <p:cNvPr id="4" name="Straight Arrow Connector 3"/>
          <p:cNvCxnSpPr/>
          <p:nvPr/>
        </p:nvCxnSpPr>
        <p:spPr>
          <a:xfrm flipV="1">
            <a:off x="7770495" y="6135370"/>
            <a:ext cx="3357880" cy="457835"/>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 Box 6"/>
          <p:cNvSpPr txBox="1"/>
          <p:nvPr/>
        </p:nvSpPr>
        <p:spPr>
          <a:xfrm>
            <a:off x="14257655" y="7280275"/>
            <a:ext cx="3559810" cy="922020"/>
          </a:xfrm>
          <a:prstGeom prst="rect">
            <a:avLst/>
          </a:prstGeom>
          <a:noFill/>
        </p:spPr>
        <p:txBody>
          <a:bodyPr wrap="square" rtlCol="0">
            <a:spAutoFit/>
          </a:bodyPr>
          <a:lstStyle/>
          <a:p>
            <a:r>
              <a:rPr lang="en-US" altLang="en-US">
                <a:latin typeface="Bahnschrift" panose="020B0502040204020203" charset="0"/>
                <a:cs typeface="Bahnschrift" panose="020B0502040204020203" charset="0"/>
              </a:rPr>
              <a:t>same as home page every image have modal so we can see more detail</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AutoShape 4"/>
          <p:cNvSpPr/>
          <p:nvPr/>
        </p:nvSpPr>
        <p:spPr>
          <a:xfrm>
            <a:off x="9777095" y="3110230"/>
            <a:ext cx="5584190" cy="6624955"/>
          </a:xfrm>
          <a:prstGeom prst="rect">
            <a:avLst/>
          </a:prstGeom>
          <a:noFill/>
          <a:ln>
            <a:noFill/>
          </a:ln>
          <a:extLst>
            <a:ext uri="{909E8E84-426E-40DD-AFC4-6F175D3DCCD1}">
              <a14:hiddenFill xmlns:a14="http://schemas.microsoft.com/office/drawing/2010/main">
                <a:solidFill>
                  <a:srgbClr val="FFFFFF"/>
                </a:solidFill>
              </a14:hiddenFill>
            </a:ext>
          </a:extLst>
        </p:spPr>
      </p:sp>
      <p:pic>
        <p:nvPicPr>
          <p:cNvPr id="2" name="Picture 1"/>
          <p:cNvPicPr>
            <a:picLocks noChangeAspect="1"/>
          </p:cNvPicPr>
          <p:nvPr/>
        </p:nvPicPr>
        <p:blipFill>
          <a:blip r:embed="rId2"/>
          <a:srcRect l="-79" t="10091" r="44993" b="40131"/>
          <a:stretch>
            <a:fillRect/>
          </a:stretch>
        </p:blipFill>
        <p:spPr>
          <a:xfrm>
            <a:off x="977900" y="1546860"/>
            <a:ext cx="8911590" cy="2863215"/>
          </a:xfrm>
          <a:prstGeom prst="rect">
            <a:avLst/>
          </a:prstGeom>
          <a:ln>
            <a:solidFill>
              <a:schemeClr val="tx1"/>
            </a:solidFill>
          </a:ln>
        </p:spPr>
      </p:pic>
      <p:pic>
        <p:nvPicPr>
          <p:cNvPr id="4" name="Picture 3"/>
          <p:cNvPicPr>
            <a:picLocks noChangeAspect="1"/>
          </p:cNvPicPr>
          <p:nvPr/>
        </p:nvPicPr>
        <p:blipFill>
          <a:blip r:embed="rId3"/>
          <a:srcRect l="-79" t="21093" r="44993" b="15573"/>
          <a:stretch>
            <a:fillRect/>
          </a:stretch>
        </p:blipFill>
        <p:spPr>
          <a:xfrm>
            <a:off x="977900" y="4685665"/>
            <a:ext cx="8911590" cy="3642995"/>
          </a:xfrm>
          <a:prstGeom prst="rect">
            <a:avLst/>
          </a:prstGeom>
          <a:ln>
            <a:solidFill>
              <a:schemeClr val="tx1"/>
            </a:solidFill>
          </a:ln>
        </p:spPr>
      </p:pic>
      <p:sp>
        <p:nvSpPr>
          <p:cNvPr id="5" name="Text Box 4"/>
          <p:cNvSpPr txBox="1"/>
          <p:nvPr/>
        </p:nvSpPr>
        <p:spPr>
          <a:xfrm>
            <a:off x="10899775" y="2548255"/>
            <a:ext cx="6021070" cy="5262245"/>
          </a:xfrm>
          <a:prstGeom prst="rect">
            <a:avLst/>
          </a:prstGeom>
          <a:noFill/>
        </p:spPr>
        <p:txBody>
          <a:bodyPr wrap="square" rtlCol="0">
            <a:spAutoFit/>
          </a:bodyPr>
          <a:lstStyle/>
          <a:p>
            <a:r>
              <a:rPr lang="en-US" altLang="en-US" sz="2400" b="1">
                <a:latin typeface="Bahnschrift" panose="020B0502040204020203" charset="0"/>
                <a:cs typeface="Bahnschrift" panose="020B0502040204020203" charset="0"/>
              </a:rPr>
              <a:t>AI Performance</a:t>
            </a:r>
            <a:r>
              <a:rPr lang="en-US" altLang="en-US" sz="2400">
                <a:latin typeface="Bahnschrift" panose="020B0502040204020203" charset="0"/>
                <a:cs typeface="Bahnschrift" panose="020B0502040204020203" charset="0"/>
              </a:rPr>
              <a:t> page : calculate all inspection history  result </a:t>
            </a:r>
            <a:r>
              <a:rPr lang="en-US" altLang="en-US" sz="2400">
                <a:latin typeface="Bahnschrift" panose="020B0502040204020203" charset="0"/>
                <a:cs typeface="Bahnschrift" panose="020B0502040204020203" charset="0"/>
                <a:sym typeface="+mn-ea"/>
              </a:rPr>
              <a:t>in database</a:t>
            </a:r>
            <a:r>
              <a:rPr lang="en-US" altLang="en-US" sz="2400">
                <a:latin typeface="Bahnschrift" panose="020B0502040204020203" charset="0"/>
                <a:cs typeface="Bahnschrift" panose="020B0502040204020203" charset="0"/>
              </a:rPr>
              <a:t> to maesure AI Performance ( using  confusion matrix) and show data in 2 chart pattern</a:t>
            </a:r>
          </a:p>
          <a:p>
            <a:endParaRPr lang="en-US" altLang="en-US" sz="2400">
              <a:latin typeface="Bahnschrift" panose="020B0502040204020203" charset="0"/>
              <a:cs typeface="Bahnschrift" panose="020B0502040204020203" charset="0"/>
            </a:endParaRPr>
          </a:p>
          <a:p>
            <a:r>
              <a:rPr lang="en-US" altLang="en-US" sz="2400">
                <a:latin typeface="Bahnschrift" panose="020B0502040204020203" charset="0"/>
                <a:cs typeface="Bahnschrift" panose="020B0502040204020203" charset="0"/>
              </a:rPr>
              <a:t>First chart show summary of result in 4 catagories (True OK, True NG, Leak, Over reject)</a:t>
            </a:r>
          </a:p>
          <a:p>
            <a:endParaRPr lang="en-US" altLang="en-US" sz="2400">
              <a:latin typeface="Bahnschrift" panose="020B0502040204020203" charset="0"/>
              <a:cs typeface="Bahnschrift" panose="020B0502040204020203" charset="0"/>
            </a:endParaRPr>
          </a:p>
          <a:p>
            <a:r>
              <a:rPr lang="en-US" altLang="en-US" sz="2400">
                <a:latin typeface="Bahnschrift" panose="020B0502040204020203" charset="0"/>
                <a:cs typeface="Bahnschrift" panose="020B0502040204020203" charset="0"/>
              </a:rPr>
              <a:t>Second chart show summary of result in each day </a:t>
            </a:r>
          </a:p>
          <a:p>
            <a:endParaRPr lang="en-US" altLang="en-US" sz="2400">
              <a:latin typeface="Bahnschrift" panose="020B0502040204020203" charset="0"/>
              <a:cs typeface="Bahnschrift" panose="020B0502040204020203" charset="0"/>
            </a:endParaRPr>
          </a:p>
          <a:p>
            <a:r>
              <a:rPr lang="en-US" altLang="en-US" sz="2400">
                <a:latin typeface="Bahnschrift" panose="020B0502040204020203" charset="0"/>
                <a:cs typeface="Bahnschrift" panose="020B0502040204020203" charset="0"/>
              </a:rPr>
              <a:t>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657860" y="564515"/>
            <a:ext cx="13173710" cy="1219835"/>
          </a:xfrm>
          <a:prstGeom prst="rect">
            <a:avLst/>
          </a:prstGeom>
          <a:noFill/>
        </p:spPr>
        <p:txBody>
          <a:bodyPr wrap="square" rtlCol="0" anchor="t">
            <a:spAutoFit/>
          </a:bodyPr>
          <a:lstStyle/>
          <a:p>
            <a:pPr indent="0" algn="l">
              <a:lnSpc>
                <a:spcPts val="8800"/>
              </a:lnSpc>
              <a:spcBef>
                <a:spcPct val="0"/>
              </a:spcBef>
            </a:pPr>
            <a:r>
              <a:rPr lang="en-US" sz="7200" b="1">
                <a:latin typeface="Calibri" panose="020F0502020204030204" charset="0"/>
                <a:cs typeface="Calibri" panose="020F0502020204030204" charset="0"/>
                <a:sym typeface="+mn-ea"/>
              </a:rPr>
              <a:t>Measure AI Performance </a:t>
            </a:r>
            <a:r>
              <a:rPr lang="en-US" sz="7200" b="1">
                <a:latin typeface="Fira Sans Medium Bold" panose="020B0603050000020004"/>
                <a:sym typeface="+mn-ea"/>
              </a:rPr>
              <a:t> </a:t>
            </a:r>
          </a:p>
        </p:txBody>
      </p:sp>
      <p:pic>
        <p:nvPicPr>
          <p:cNvPr id="100" name="Picture 99"/>
          <p:cNvPicPr/>
          <p:nvPr/>
        </p:nvPicPr>
        <p:blipFill>
          <a:blip r:embed="rId2"/>
          <a:stretch>
            <a:fillRect/>
          </a:stretch>
        </p:blipFill>
        <p:spPr>
          <a:xfrm>
            <a:off x="1054100" y="2625090"/>
            <a:ext cx="7049135" cy="4636135"/>
          </a:xfrm>
          <a:prstGeom prst="rect">
            <a:avLst/>
          </a:prstGeom>
          <a:noFill/>
          <a:ln w="9525">
            <a:solidFill>
              <a:schemeClr val="tx1"/>
            </a:solidFill>
          </a:ln>
        </p:spPr>
      </p:pic>
      <p:sp>
        <p:nvSpPr>
          <p:cNvPr id="3" name="Text Box 2"/>
          <p:cNvSpPr txBox="1"/>
          <p:nvPr/>
        </p:nvSpPr>
        <p:spPr>
          <a:xfrm>
            <a:off x="2733040" y="7357110"/>
            <a:ext cx="3291840" cy="1219835"/>
          </a:xfrm>
          <a:prstGeom prst="rect">
            <a:avLst/>
          </a:prstGeom>
          <a:noFill/>
        </p:spPr>
        <p:txBody>
          <a:bodyPr wrap="square" rtlCol="0" anchor="t">
            <a:spAutoFit/>
          </a:bodyPr>
          <a:lstStyle/>
          <a:p>
            <a:pPr marL="0" lvl="0" indent="0" algn="l">
              <a:lnSpc>
                <a:spcPts val="8800"/>
              </a:lnSpc>
              <a:spcBef>
                <a:spcPct val="0"/>
              </a:spcBef>
            </a:pPr>
            <a:r>
              <a:rPr lang="en-US" sz="3200">
                <a:latin typeface="Fira Sans Medium Bold" panose="020B0603050000020004"/>
                <a:sym typeface="+mn-ea"/>
              </a:rPr>
              <a:t>Confution Matrix</a:t>
            </a:r>
          </a:p>
        </p:txBody>
      </p:sp>
      <p:sp>
        <p:nvSpPr>
          <p:cNvPr id="7" name="TextBox 20"/>
          <p:cNvSpPr txBox="1"/>
          <p:nvPr/>
        </p:nvSpPr>
        <p:spPr>
          <a:xfrm>
            <a:off x="4107180" y="6059805"/>
            <a:ext cx="3354070" cy="610235"/>
          </a:xfrm>
          <a:prstGeom prst="rect">
            <a:avLst/>
          </a:prstGeom>
        </p:spPr>
        <p:txBody>
          <a:bodyPr wrap="square" lIns="0" tIns="0" rIns="0" bIns="0" rtlCol="0" anchor="t">
            <a:spAutoFit/>
          </a:bodyPr>
          <a:lstStyle/>
          <a:p>
            <a:pPr algn="ctr">
              <a:lnSpc>
                <a:spcPts val="4760"/>
              </a:lnSpc>
            </a:pPr>
            <a:r>
              <a:rPr lang="en-US" sz="3400">
                <a:solidFill>
                  <a:schemeClr val="tx1"/>
                </a:solidFill>
                <a:latin typeface="Calibri" panose="020F0502020204030204" charset="0"/>
                <a:cs typeface="Calibri" panose="020F0502020204030204" charset="0"/>
              </a:rPr>
              <a:t>True OK </a:t>
            </a:r>
          </a:p>
        </p:txBody>
      </p:sp>
      <p:sp>
        <p:nvSpPr>
          <p:cNvPr id="8" name="TextBox 20"/>
          <p:cNvSpPr txBox="1"/>
          <p:nvPr/>
        </p:nvSpPr>
        <p:spPr>
          <a:xfrm>
            <a:off x="1359535" y="4075430"/>
            <a:ext cx="3354070" cy="610235"/>
          </a:xfrm>
          <a:prstGeom prst="rect">
            <a:avLst/>
          </a:prstGeom>
        </p:spPr>
        <p:txBody>
          <a:bodyPr wrap="square" lIns="0" tIns="0" rIns="0" bIns="0" rtlCol="0" anchor="t">
            <a:spAutoFit/>
          </a:bodyPr>
          <a:lstStyle/>
          <a:p>
            <a:pPr algn="ctr">
              <a:lnSpc>
                <a:spcPts val="4760"/>
              </a:lnSpc>
            </a:pPr>
            <a:r>
              <a:rPr lang="en-US" sz="3400">
                <a:solidFill>
                  <a:schemeClr val="bg1"/>
                </a:solidFill>
                <a:latin typeface="Calibri" panose="020F0502020204030204" charset="0"/>
                <a:cs typeface="Calibri" panose="020F0502020204030204" charset="0"/>
              </a:rPr>
              <a:t>True NG</a:t>
            </a:r>
          </a:p>
        </p:txBody>
      </p:sp>
      <p:sp>
        <p:nvSpPr>
          <p:cNvPr id="9" name="TextBox 20"/>
          <p:cNvSpPr txBox="1"/>
          <p:nvPr/>
        </p:nvSpPr>
        <p:spPr>
          <a:xfrm>
            <a:off x="4107180" y="4075430"/>
            <a:ext cx="3354070" cy="610235"/>
          </a:xfrm>
          <a:prstGeom prst="rect">
            <a:avLst/>
          </a:prstGeom>
        </p:spPr>
        <p:txBody>
          <a:bodyPr wrap="square" lIns="0" tIns="0" rIns="0" bIns="0" rtlCol="0" anchor="t">
            <a:spAutoFit/>
          </a:bodyPr>
          <a:lstStyle/>
          <a:p>
            <a:pPr algn="ctr">
              <a:lnSpc>
                <a:spcPts val="4760"/>
              </a:lnSpc>
            </a:pPr>
            <a:r>
              <a:rPr lang="en-US" sz="3400">
                <a:latin typeface="Calibri" panose="020F0502020204030204" charset="0"/>
                <a:cs typeface="Calibri" panose="020F0502020204030204" charset="0"/>
                <a:sym typeface="+mn-ea"/>
              </a:rPr>
              <a:t>Over reject</a:t>
            </a:r>
            <a:endParaRPr lang="en-US" sz="3400">
              <a:solidFill>
                <a:schemeClr val="tx1"/>
              </a:solidFill>
              <a:latin typeface="Calibri" panose="020F0502020204030204" charset="0"/>
              <a:cs typeface="Calibri" panose="020F0502020204030204" charset="0"/>
            </a:endParaRPr>
          </a:p>
        </p:txBody>
      </p:sp>
      <p:sp>
        <p:nvSpPr>
          <p:cNvPr id="10" name="TextBox 20"/>
          <p:cNvSpPr txBox="1"/>
          <p:nvPr/>
        </p:nvSpPr>
        <p:spPr>
          <a:xfrm>
            <a:off x="1359535" y="5983605"/>
            <a:ext cx="3354070" cy="610235"/>
          </a:xfrm>
          <a:prstGeom prst="rect">
            <a:avLst/>
          </a:prstGeom>
        </p:spPr>
        <p:txBody>
          <a:bodyPr wrap="square" lIns="0" tIns="0" rIns="0" bIns="0" rtlCol="0" anchor="t">
            <a:spAutoFit/>
          </a:bodyPr>
          <a:lstStyle/>
          <a:p>
            <a:pPr algn="ctr">
              <a:lnSpc>
                <a:spcPts val="4760"/>
              </a:lnSpc>
            </a:pPr>
            <a:r>
              <a:rPr lang="en-US" sz="3400">
                <a:solidFill>
                  <a:schemeClr val="tx1"/>
                </a:solidFill>
                <a:latin typeface="Calibri" panose="020F0502020204030204" charset="0"/>
                <a:cs typeface="Calibri" panose="020F0502020204030204" charset="0"/>
              </a:rPr>
              <a:t>Leak</a:t>
            </a:r>
          </a:p>
        </p:txBody>
      </p:sp>
      <p:sp>
        <p:nvSpPr>
          <p:cNvPr id="11" name="Rectangles 10"/>
          <p:cNvSpPr/>
          <p:nvPr/>
        </p:nvSpPr>
        <p:spPr>
          <a:xfrm>
            <a:off x="2733040" y="3540760"/>
            <a:ext cx="534670" cy="381635"/>
          </a:xfrm>
          <a:prstGeom prst="rect">
            <a:avLst/>
          </a:prstGeom>
          <a:solidFill>
            <a:srgbClr val="0830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s 11"/>
          <p:cNvSpPr/>
          <p:nvPr/>
        </p:nvSpPr>
        <p:spPr>
          <a:xfrm>
            <a:off x="5404485" y="3540760"/>
            <a:ext cx="534670" cy="381635"/>
          </a:xfrm>
          <a:prstGeom prst="rect">
            <a:avLst/>
          </a:prstGeom>
          <a:solidFill>
            <a:srgbClr val="C2D9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s 12"/>
          <p:cNvSpPr/>
          <p:nvPr/>
        </p:nvSpPr>
        <p:spPr>
          <a:xfrm>
            <a:off x="2769235" y="5525135"/>
            <a:ext cx="534670" cy="381635"/>
          </a:xfrm>
          <a:prstGeom prst="rect">
            <a:avLst/>
          </a:prstGeom>
          <a:solidFill>
            <a:srgbClr val="EDF4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s 13"/>
          <p:cNvSpPr/>
          <p:nvPr/>
        </p:nvSpPr>
        <p:spPr>
          <a:xfrm>
            <a:off x="5404485" y="5525135"/>
            <a:ext cx="534670" cy="381635"/>
          </a:xfrm>
          <a:prstGeom prst="rect">
            <a:avLst/>
          </a:prstGeom>
          <a:solidFill>
            <a:srgbClr val="F7F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20"/>
          <p:cNvSpPr txBox="1"/>
          <p:nvPr/>
        </p:nvSpPr>
        <p:spPr>
          <a:xfrm>
            <a:off x="2531745" y="5410835"/>
            <a:ext cx="937260" cy="610235"/>
          </a:xfrm>
          <a:prstGeom prst="rect">
            <a:avLst/>
          </a:prstGeom>
        </p:spPr>
        <p:txBody>
          <a:bodyPr wrap="square" lIns="0" tIns="0" rIns="0" bIns="0" rtlCol="0" anchor="t">
            <a:spAutoFit/>
          </a:bodyPr>
          <a:lstStyle/>
          <a:p>
            <a:pPr algn="ctr">
              <a:lnSpc>
                <a:spcPts val="4760"/>
              </a:lnSpc>
            </a:pPr>
            <a:r>
              <a:rPr lang="en-US" sz="3400">
                <a:solidFill>
                  <a:schemeClr val="tx1"/>
                </a:solidFill>
                <a:latin typeface="Calibri" panose="020F0502020204030204" charset="0"/>
                <a:cs typeface="Calibri" panose="020F0502020204030204" charset="0"/>
              </a:rPr>
              <a:t>3 </a:t>
            </a:r>
          </a:p>
        </p:txBody>
      </p:sp>
      <p:sp>
        <p:nvSpPr>
          <p:cNvPr id="16" name="TextBox 20"/>
          <p:cNvSpPr txBox="1"/>
          <p:nvPr/>
        </p:nvSpPr>
        <p:spPr>
          <a:xfrm>
            <a:off x="5203190" y="5525135"/>
            <a:ext cx="937260" cy="610235"/>
          </a:xfrm>
          <a:prstGeom prst="rect">
            <a:avLst/>
          </a:prstGeom>
        </p:spPr>
        <p:txBody>
          <a:bodyPr wrap="square" lIns="0" tIns="0" rIns="0" bIns="0" rtlCol="0" anchor="t">
            <a:spAutoFit/>
          </a:bodyPr>
          <a:lstStyle/>
          <a:p>
            <a:pPr algn="ctr">
              <a:lnSpc>
                <a:spcPts val="4760"/>
              </a:lnSpc>
            </a:pPr>
            <a:r>
              <a:rPr lang="en-US" sz="3400">
                <a:solidFill>
                  <a:schemeClr val="tx1"/>
                </a:solidFill>
                <a:latin typeface="Calibri" panose="020F0502020204030204" charset="0"/>
                <a:cs typeface="Calibri" panose="020F0502020204030204" charset="0"/>
              </a:rPr>
              <a:t>2 </a:t>
            </a:r>
          </a:p>
        </p:txBody>
      </p:sp>
      <p:sp>
        <p:nvSpPr>
          <p:cNvPr id="17" name="TextBox 20"/>
          <p:cNvSpPr txBox="1"/>
          <p:nvPr/>
        </p:nvSpPr>
        <p:spPr>
          <a:xfrm>
            <a:off x="5175250" y="3464560"/>
            <a:ext cx="937260" cy="610235"/>
          </a:xfrm>
          <a:prstGeom prst="rect">
            <a:avLst/>
          </a:prstGeom>
        </p:spPr>
        <p:txBody>
          <a:bodyPr wrap="square" lIns="0" tIns="0" rIns="0" bIns="0" rtlCol="0" anchor="t">
            <a:spAutoFit/>
          </a:bodyPr>
          <a:lstStyle/>
          <a:p>
            <a:pPr algn="ctr">
              <a:lnSpc>
                <a:spcPts val="4760"/>
              </a:lnSpc>
            </a:pPr>
            <a:r>
              <a:rPr lang="en-US" sz="3400">
                <a:solidFill>
                  <a:schemeClr val="tx1"/>
                </a:solidFill>
                <a:latin typeface="Calibri" panose="020F0502020204030204" charset="0"/>
                <a:cs typeface="Calibri" panose="020F0502020204030204" charset="0"/>
              </a:rPr>
              <a:t>7 </a:t>
            </a:r>
          </a:p>
        </p:txBody>
      </p:sp>
      <p:sp>
        <p:nvSpPr>
          <p:cNvPr id="18" name="TextBox 20"/>
          <p:cNvSpPr txBox="1"/>
          <p:nvPr/>
        </p:nvSpPr>
        <p:spPr>
          <a:xfrm>
            <a:off x="2427605" y="3464560"/>
            <a:ext cx="937260" cy="610235"/>
          </a:xfrm>
          <a:prstGeom prst="rect">
            <a:avLst/>
          </a:prstGeom>
        </p:spPr>
        <p:txBody>
          <a:bodyPr wrap="square" lIns="0" tIns="0" rIns="0" bIns="0" rtlCol="0" anchor="t">
            <a:spAutoFit/>
          </a:bodyPr>
          <a:lstStyle/>
          <a:p>
            <a:pPr algn="ctr">
              <a:lnSpc>
                <a:spcPts val="4760"/>
              </a:lnSpc>
            </a:pPr>
            <a:r>
              <a:rPr lang="en-US" sz="3400">
                <a:solidFill>
                  <a:schemeClr val="bg1"/>
                </a:solidFill>
                <a:latin typeface="Calibri" panose="020F0502020204030204" charset="0"/>
                <a:cs typeface="Calibri" panose="020F0502020204030204" charset="0"/>
              </a:rPr>
              <a:t>24 </a:t>
            </a:r>
          </a:p>
        </p:txBody>
      </p:sp>
      <p:sp>
        <p:nvSpPr>
          <p:cNvPr id="29" name="TextBox 20"/>
          <p:cNvSpPr txBox="1"/>
          <p:nvPr/>
        </p:nvSpPr>
        <p:spPr>
          <a:xfrm>
            <a:off x="8609965" y="2624455"/>
            <a:ext cx="9448165" cy="6104255"/>
          </a:xfrm>
          <a:prstGeom prst="rect">
            <a:avLst/>
          </a:prstGeom>
        </p:spPr>
        <p:txBody>
          <a:bodyPr wrap="square" lIns="0" tIns="0" rIns="0" bIns="0" rtlCol="0" anchor="t">
            <a:spAutoFit/>
          </a:bodyPr>
          <a:lstStyle/>
          <a:p>
            <a:pPr algn="l">
              <a:lnSpc>
                <a:spcPts val="4760"/>
              </a:lnSpc>
            </a:pPr>
            <a:r>
              <a:rPr lang="en-US" sz="2400" b="1">
                <a:solidFill>
                  <a:schemeClr val="tx1"/>
                </a:solidFill>
                <a:latin typeface="Calibri" panose="020F0502020204030204" charset="0"/>
                <a:cs typeface="Calibri" panose="020F0502020204030204" charset="0"/>
              </a:rPr>
              <a:t>Accuracy </a:t>
            </a:r>
            <a:r>
              <a:rPr lang="en-US" sz="2400">
                <a:solidFill>
                  <a:schemeClr val="tx1"/>
                </a:solidFill>
                <a:latin typeface="Calibri" panose="020F0502020204030204" charset="0"/>
                <a:cs typeface="Calibri" panose="020F0502020204030204" charset="0"/>
              </a:rPr>
              <a:t>is calculated as the number of all correct predictions divided by the total number of the dataset</a:t>
            </a:r>
            <a:endParaRPr lang="en-US" sz="2400" b="1">
              <a:solidFill>
                <a:schemeClr val="tx1"/>
              </a:solidFill>
              <a:latin typeface="Calibri" panose="020F0502020204030204" charset="0"/>
              <a:cs typeface="Calibri" panose="020F0502020204030204" charset="0"/>
            </a:endParaRPr>
          </a:p>
          <a:p>
            <a:pPr algn="l">
              <a:lnSpc>
                <a:spcPts val="4760"/>
              </a:lnSpc>
            </a:pPr>
            <a:r>
              <a:rPr lang="en-US" sz="2000">
                <a:solidFill>
                  <a:schemeClr val="tx1"/>
                </a:solidFill>
                <a:latin typeface="Calibri" panose="020F0502020204030204" charset="0"/>
                <a:cs typeface="Calibri" panose="020F0502020204030204" charset="0"/>
              </a:rPr>
              <a:t>	Accuracy = (True OK + True NG)/(True NG + True OK + Leak + Over reject)</a:t>
            </a:r>
          </a:p>
          <a:p>
            <a:pPr algn="l">
              <a:lnSpc>
                <a:spcPts val="4760"/>
              </a:lnSpc>
            </a:pPr>
            <a:r>
              <a:rPr lang="en-US" sz="2400" b="1">
                <a:solidFill>
                  <a:schemeClr val="tx1"/>
                </a:solidFill>
                <a:latin typeface="Calibri" panose="020F0502020204030204" charset="0"/>
                <a:cs typeface="Calibri" panose="020F0502020204030204" charset="0"/>
              </a:rPr>
              <a:t>Precision </a:t>
            </a:r>
            <a:r>
              <a:rPr lang="en-US" sz="2400">
                <a:solidFill>
                  <a:schemeClr val="tx1"/>
                </a:solidFill>
                <a:latin typeface="Calibri" panose="020F0502020204030204" charset="0"/>
                <a:cs typeface="Calibri" panose="020F0502020204030204" charset="0"/>
              </a:rPr>
              <a:t>is </a:t>
            </a:r>
            <a:r>
              <a:rPr lang="en-US" sz="2400">
                <a:latin typeface="Calibri" panose="020F0502020204030204" charset="0"/>
                <a:cs typeface="Calibri" panose="020F0502020204030204" charset="0"/>
                <a:sym typeface="+mn-ea"/>
              </a:rPr>
              <a:t>calculated </a:t>
            </a:r>
            <a:r>
              <a:rPr lang="en-US" sz="2400">
                <a:solidFill>
                  <a:schemeClr val="tx1"/>
                </a:solidFill>
                <a:latin typeface="Calibri" panose="020F0502020204030204" charset="0"/>
                <a:cs typeface="Calibri" panose="020F0502020204030204" charset="0"/>
              </a:rPr>
              <a:t>correct predict and actual result of NG or OK class</a:t>
            </a:r>
            <a:endParaRPr lang="en-US" sz="2400" b="1">
              <a:solidFill>
                <a:schemeClr val="tx1"/>
              </a:solidFill>
              <a:latin typeface="Calibri" panose="020F0502020204030204" charset="0"/>
              <a:cs typeface="Calibri" panose="020F0502020204030204" charset="0"/>
            </a:endParaRPr>
          </a:p>
          <a:p>
            <a:pPr algn="l">
              <a:lnSpc>
                <a:spcPts val="4760"/>
              </a:lnSpc>
            </a:pPr>
            <a:r>
              <a:rPr lang="en-US" sz="2000">
                <a:solidFill>
                  <a:schemeClr val="tx1"/>
                </a:solidFill>
                <a:latin typeface="Calibri" panose="020F0502020204030204" charset="0"/>
                <a:cs typeface="Calibri" panose="020F0502020204030204" charset="0"/>
              </a:rPr>
              <a:t>	Precision = (True NG )/(True NG + Leak ) or (True OK )/(True OK + Over reject )</a:t>
            </a:r>
          </a:p>
          <a:p>
            <a:pPr algn="l">
              <a:lnSpc>
                <a:spcPts val="4760"/>
              </a:lnSpc>
            </a:pPr>
            <a:r>
              <a:rPr lang="en-US" sz="2400" b="1">
                <a:solidFill>
                  <a:schemeClr val="tx1"/>
                </a:solidFill>
                <a:latin typeface="Calibri" panose="020F0502020204030204" charset="0"/>
                <a:cs typeface="Calibri" panose="020F0502020204030204" charset="0"/>
              </a:rPr>
              <a:t>Recall</a:t>
            </a:r>
            <a:r>
              <a:rPr lang="en-US" sz="2400">
                <a:solidFill>
                  <a:schemeClr val="tx1"/>
                </a:solidFill>
                <a:latin typeface="Calibri" panose="020F0502020204030204" charset="0"/>
                <a:cs typeface="Calibri" panose="020F0502020204030204" charset="0"/>
              </a:rPr>
              <a:t> </a:t>
            </a:r>
            <a:r>
              <a:rPr lang="en-US" sz="2400">
                <a:latin typeface="Calibri" panose="020F0502020204030204" charset="0"/>
                <a:cs typeface="Calibri" panose="020F0502020204030204" charset="0"/>
                <a:sym typeface="+mn-ea"/>
              </a:rPr>
              <a:t>is calculated correct predict and all predict of NG or OK class</a:t>
            </a:r>
            <a:endParaRPr lang="en-US" sz="2400">
              <a:solidFill>
                <a:schemeClr val="tx1"/>
              </a:solidFill>
              <a:latin typeface="Calibri" panose="020F0502020204030204" charset="0"/>
              <a:cs typeface="Calibri" panose="020F0502020204030204" charset="0"/>
            </a:endParaRPr>
          </a:p>
          <a:p>
            <a:pPr algn="l">
              <a:lnSpc>
                <a:spcPts val="4760"/>
              </a:lnSpc>
            </a:pPr>
            <a:r>
              <a:rPr lang="en-US" sz="2000">
                <a:solidFill>
                  <a:schemeClr val="tx1"/>
                </a:solidFill>
                <a:latin typeface="Calibri" panose="020F0502020204030204" charset="0"/>
                <a:cs typeface="Calibri" panose="020F0502020204030204" charset="0"/>
              </a:rPr>
              <a:t>	Recall = (True NG)/(True NG + Over reject) or (True OK )/(True OK + Leak )</a:t>
            </a:r>
          </a:p>
          <a:p>
            <a:pPr algn="l">
              <a:lnSpc>
                <a:spcPts val="4760"/>
              </a:lnSpc>
            </a:pPr>
            <a:r>
              <a:rPr lang="en-US" sz="2400" b="1">
                <a:latin typeface="Calibri" panose="020F0502020204030204" charset="0"/>
                <a:cs typeface="Calibri" panose="020F0502020204030204" charset="0"/>
                <a:sym typeface="+mn-ea"/>
              </a:rPr>
              <a:t>F1-Score </a:t>
            </a:r>
            <a:r>
              <a:rPr lang="en-US" sz="2400">
                <a:latin typeface="Calibri" panose="020F0502020204030204" charset="0"/>
                <a:cs typeface="Calibri" panose="020F0502020204030204" charset="0"/>
                <a:sym typeface="+mn-ea"/>
              </a:rPr>
              <a:t>is the harmonic mean of precision and recall and is a better measure than accuracy.</a:t>
            </a:r>
          </a:p>
          <a:p>
            <a:pPr algn="l">
              <a:lnSpc>
                <a:spcPts val="4760"/>
              </a:lnSpc>
            </a:pPr>
            <a:r>
              <a:rPr lang="en-US" sz="2000">
                <a:solidFill>
                  <a:schemeClr val="tx1"/>
                </a:solidFill>
                <a:latin typeface="Calibri" panose="020F0502020204030204" charset="0"/>
                <a:cs typeface="Calibri" panose="020F0502020204030204" charset="0"/>
              </a:rPr>
              <a:t>	F1-Score = 2x(Precision x Recall)/(Precision + Recall)</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3" name="AutoShape 4"/>
          <p:cNvSpPr/>
          <p:nvPr/>
        </p:nvSpPr>
        <p:spPr>
          <a:xfrm>
            <a:off x="9777095" y="3110230"/>
            <a:ext cx="5584190" cy="6624955"/>
          </a:xfrm>
          <a:prstGeom prst="rect">
            <a:avLst/>
          </a:prstGeom>
          <a:noFill/>
          <a:ln>
            <a:noFill/>
          </a:ln>
          <a:extLst>
            <a:ext uri="{909E8E84-426E-40DD-AFC4-6F175D3DCCD1}">
              <a14:hiddenFill xmlns:a14="http://schemas.microsoft.com/office/drawing/2010/main">
                <a:solidFill>
                  <a:srgbClr val="FFFFFF"/>
                </a:solidFill>
              </a14:hiddenFill>
            </a:ext>
          </a:extLst>
        </p:spPr>
      </p:sp>
      <p:pic>
        <p:nvPicPr>
          <p:cNvPr id="2" name="Picture 1"/>
          <p:cNvPicPr>
            <a:picLocks noChangeAspect="1"/>
          </p:cNvPicPr>
          <p:nvPr/>
        </p:nvPicPr>
        <p:blipFill>
          <a:blip r:embed="rId3"/>
          <a:srcRect l="-79" t="10091" r="44993" b="18704"/>
          <a:stretch>
            <a:fillRect/>
          </a:stretch>
        </p:blipFill>
        <p:spPr>
          <a:xfrm>
            <a:off x="1511935" y="1098550"/>
            <a:ext cx="7315200" cy="3362035"/>
          </a:xfrm>
          <a:prstGeom prst="rect">
            <a:avLst/>
          </a:prstGeom>
          <a:ln>
            <a:solidFill>
              <a:schemeClr val="tx1"/>
            </a:solidFill>
          </a:ln>
        </p:spPr>
      </p:pic>
      <p:pic>
        <p:nvPicPr>
          <p:cNvPr id="4" name="Picture 3"/>
          <p:cNvPicPr>
            <a:picLocks noChangeAspect="1"/>
          </p:cNvPicPr>
          <p:nvPr/>
        </p:nvPicPr>
        <p:blipFill>
          <a:blip r:embed="rId4"/>
          <a:srcRect l="1590" t="14785" r="87280" b="39831"/>
          <a:stretch>
            <a:fillRect/>
          </a:stretch>
        </p:blipFill>
        <p:spPr>
          <a:xfrm>
            <a:off x="1511935" y="4613275"/>
            <a:ext cx="3150235" cy="4568190"/>
          </a:xfrm>
          <a:prstGeom prst="rect">
            <a:avLst/>
          </a:prstGeom>
          <a:ln>
            <a:solidFill>
              <a:schemeClr val="tx1"/>
            </a:solidFill>
          </a:ln>
        </p:spPr>
      </p:pic>
      <p:cxnSp>
        <p:nvCxnSpPr>
          <p:cNvPr id="13" name="Straight Arrow Connector 12"/>
          <p:cNvCxnSpPr/>
          <p:nvPr/>
        </p:nvCxnSpPr>
        <p:spPr>
          <a:xfrm flipH="1">
            <a:off x="3420110" y="3771265"/>
            <a:ext cx="381635" cy="1068705"/>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5"/>
          <a:srcRect l="26352" t="21048" r="49509" b="39173"/>
          <a:stretch>
            <a:fillRect/>
          </a:stretch>
        </p:blipFill>
        <p:spPr>
          <a:xfrm>
            <a:off x="4989195" y="5221605"/>
            <a:ext cx="5321935" cy="3118485"/>
          </a:xfrm>
          <a:prstGeom prst="rect">
            <a:avLst/>
          </a:prstGeom>
          <a:ln>
            <a:solidFill>
              <a:schemeClr val="tx1"/>
            </a:solidFill>
          </a:ln>
        </p:spPr>
      </p:pic>
      <p:cxnSp>
        <p:nvCxnSpPr>
          <p:cNvPr id="7" name="Straight Arrow Connector 6"/>
          <p:cNvCxnSpPr/>
          <p:nvPr/>
        </p:nvCxnSpPr>
        <p:spPr>
          <a:xfrm>
            <a:off x="7312025" y="3084830"/>
            <a:ext cx="610870" cy="2289175"/>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 name="Text Box 4"/>
          <p:cNvSpPr txBox="1"/>
          <p:nvPr/>
        </p:nvSpPr>
        <p:spPr>
          <a:xfrm>
            <a:off x="10441305" y="2520950"/>
            <a:ext cx="6021070" cy="3784600"/>
          </a:xfrm>
          <a:prstGeom prst="rect">
            <a:avLst/>
          </a:prstGeom>
          <a:noFill/>
        </p:spPr>
        <p:txBody>
          <a:bodyPr wrap="square" rtlCol="0">
            <a:spAutoFit/>
          </a:bodyPr>
          <a:lstStyle/>
          <a:p>
            <a:r>
              <a:rPr lang="en-US" altLang="en-US" sz="2400" b="1">
                <a:latin typeface="Bahnschrift" panose="020B0502040204020203" charset="0"/>
                <a:cs typeface="Bahnschrift" panose="020B0502040204020203" charset="0"/>
              </a:rPr>
              <a:t>Heat map</a:t>
            </a:r>
            <a:r>
              <a:rPr lang="en-US" altLang="en-US" sz="2400">
                <a:latin typeface="Bahnschrift" panose="020B0502040204020203" charset="0"/>
                <a:cs typeface="Bahnschrift" panose="020B0502040204020203" charset="0"/>
              </a:rPr>
              <a:t> page : show NG heat map of lastest model in inspection history each coordinate can show example image and detail   </a:t>
            </a:r>
          </a:p>
          <a:p>
            <a:endParaRPr lang="en-US" altLang="en-US" sz="2400">
              <a:latin typeface="Bahnschrift" panose="020B0502040204020203" charset="0"/>
              <a:cs typeface="Bahnschrift" panose="020B0502040204020203" charset="0"/>
            </a:endParaRPr>
          </a:p>
          <a:p>
            <a:r>
              <a:rPr lang="en-US" altLang="en-US" sz="2400">
                <a:latin typeface="Bahnschrift" panose="020B0502040204020203" charset="0"/>
                <a:cs typeface="Bahnschrift" panose="020B0502040204020203" charset="0"/>
              </a:rPr>
              <a:t>* Heat map is easy to check If we have a lot NG in same coordinate.So we can analyze the cause of defect and fix before it be more NG.</a:t>
            </a:r>
          </a:p>
          <a:p>
            <a:r>
              <a:rPr lang="en-US" altLang="en-US" sz="2400">
                <a:latin typeface="Bahnschrift" panose="020B0502040204020203" charset="0"/>
                <a:cs typeface="Bahnschrift" panose="020B0502040204020203" charset="0"/>
              </a:rPr>
              <a:t>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AutoShape 8"/>
          <p:cNvSpPr/>
          <p:nvPr/>
        </p:nvSpPr>
        <p:spPr>
          <a:xfrm>
            <a:off x="587375" y="2166620"/>
            <a:ext cx="147955" cy="139065"/>
          </a:xfrm>
          <a:prstGeom prst="rect">
            <a:avLst/>
          </a:prstGeom>
          <a:solidFill>
            <a:schemeClr val="tx1"/>
          </a:solidFill>
        </p:spPr>
      </p:sp>
      <p:grpSp>
        <p:nvGrpSpPr>
          <p:cNvPr id="9" name="Group 9"/>
          <p:cNvGrpSpPr/>
          <p:nvPr/>
        </p:nvGrpSpPr>
        <p:grpSpPr>
          <a:xfrm>
            <a:off x="520065" y="411511"/>
            <a:ext cx="5577937" cy="3062497"/>
            <a:chOff x="0" y="66675"/>
            <a:chExt cx="7437250" cy="4083329"/>
          </a:xfrm>
        </p:grpSpPr>
        <p:sp>
          <p:nvSpPr>
            <p:cNvPr id="10" name="TextBox 10"/>
            <p:cNvSpPr txBox="1"/>
            <p:nvPr/>
          </p:nvSpPr>
          <p:spPr>
            <a:xfrm>
              <a:off x="0" y="66675"/>
              <a:ext cx="7437250" cy="1504527"/>
            </a:xfrm>
            <a:prstGeom prst="rect">
              <a:avLst/>
            </a:prstGeom>
          </p:spPr>
          <p:txBody>
            <a:bodyPr lIns="0" tIns="0" rIns="0" bIns="0" rtlCol="0" anchor="t">
              <a:spAutoFit/>
            </a:bodyPr>
            <a:lstStyle/>
            <a:p>
              <a:pPr marL="0" lvl="0" indent="0">
                <a:lnSpc>
                  <a:spcPts val="8800"/>
                </a:lnSpc>
                <a:spcBef>
                  <a:spcPct val="0"/>
                </a:spcBef>
              </a:pPr>
              <a:r>
                <a:rPr lang="en-US" sz="8000">
                  <a:solidFill>
                    <a:schemeClr val="tx1"/>
                  </a:solidFill>
                  <a:latin typeface="Fira Sans Medium Bold" panose="020B0603050000020004"/>
                </a:rPr>
                <a:t>Summary</a:t>
              </a:r>
            </a:p>
          </p:txBody>
        </p:sp>
        <p:sp>
          <p:nvSpPr>
            <p:cNvPr id="11" name="TextBox 11"/>
            <p:cNvSpPr txBox="1"/>
            <p:nvPr/>
          </p:nvSpPr>
          <p:spPr>
            <a:xfrm>
              <a:off x="0" y="3385464"/>
              <a:ext cx="7437250" cy="764540"/>
            </a:xfrm>
            <a:prstGeom prst="rect">
              <a:avLst/>
            </a:prstGeom>
          </p:spPr>
          <p:txBody>
            <a:bodyPr lIns="0" tIns="0" rIns="0" bIns="0" rtlCol="0" anchor="t">
              <a:spAutoFit/>
            </a:bodyPr>
            <a:lstStyle/>
            <a:p>
              <a:pPr marL="0" lvl="0" indent="0">
                <a:lnSpc>
                  <a:spcPts val="4680"/>
                </a:lnSpc>
                <a:spcBef>
                  <a:spcPct val="0"/>
                </a:spcBef>
              </a:pPr>
              <a:endParaRPr>
                <a:solidFill>
                  <a:schemeClr val="tx1"/>
                </a:solidFill>
              </a:endParaRPr>
            </a:p>
          </p:txBody>
        </p:sp>
      </p:grpSp>
      <p:sp>
        <p:nvSpPr>
          <p:cNvPr id="12" name="AutoShape 12"/>
          <p:cNvSpPr/>
          <p:nvPr/>
        </p:nvSpPr>
        <p:spPr>
          <a:xfrm>
            <a:off x="587375" y="3090545"/>
            <a:ext cx="147955" cy="139065"/>
          </a:xfrm>
          <a:prstGeom prst="rect">
            <a:avLst/>
          </a:prstGeom>
          <a:solidFill>
            <a:schemeClr val="tx1"/>
          </a:solidFill>
        </p:spPr>
      </p:sp>
      <p:sp>
        <p:nvSpPr>
          <p:cNvPr id="13" name="AutoShape 13"/>
          <p:cNvSpPr/>
          <p:nvPr/>
        </p:nvSpPr>
        <p:spPr>
          <a:xfrm>
            <a:off x="596265" y="4266565"/>
            <a:ext cx="147955" cy="139065"/>
          </a:xfrm>
          <a:prstGeom prst="rect">
            <a:avLst/>
          </a:prstGeom>
          <a:solidFill>
            <a:schemeClr val="tx1"/>
          </a:solidFill>
        </p:spPr>
      </p:sp>
      <p:sp>
        <p:nvSpPr>
          <p:cNvPr id="16" name="TextBox 16"/>
          <p:cNvSpPr txBox="1"/>
          <p:nvPr/>
        </p:nvSpPr>
        <p:spPr>
          <a:xfrm>
            <a:off x="1283335" y="2100580"/>
            <a:ext cx="4705985" cy="800100"/>
          </a:xfrm>
          <a:prstGeom prst="rect">
            <a:avLst/>
          </a:prstGeom>
        </p:spPr>
        <p:txBody>
          <a:bodyPr wrap="square" lIns="0" tIns="0" rIns="0" bIns="0" rtlCol="0" anchor="t">
            <a:spAutoFit/>
          </a:bodyPr>
          <a:lstStyle/>
          <a:p>
            <a:pPr marL="0" lvl="0" indent="0">
              <a:lnSpc>
                <a:spcPts val="3120"/>
              </a:lnSpc>
              <a:spcBef>
                <a:spcPct val="0"/>
              </a:spcBef>
            </a:pPr>
            <a:r>
              <a:rPr lang="en-US" sz="2400" spc="-48">
                <a:solidFill>
                  <a:srgbClr val="000000"/>
                </a:solidFill>
                <a:latin typeface="Fira Sans Medium" panose="020B0603050000020004"/>
              </a:rPr>
              <a:t>Use DNN+Restnet50 for training model</a:t>
            </a:r>
          </a:p>
        </p:txBody>
      </p:sp>
      <p:sp>
        <p:nvSpPr>
          <p:cNvPr id="19" name="TextBox 19"/>
          <p:cNvSpPr txBox="1"/>
          <p:nvPr/>
        </p:nvSpPr>
        <p:spPr>
          <a:xfrm>
            <a:off x="1283335" y="3006725"/>
            <a:ext cx="5186045" cy="800100"/>
          </a:xfrm>
          <a:prstGeom prst="rect">
            <a:avLst/>
          </a:prstGeom>
        </p:spPr>
        <p:txBody>
          <a:bodyPr wrap="square" lIns="0" tIns="0" rIns="0" bIns="0" rtlCol="0" anchor="t">
            <a:spAutoFit/>
          </a:bodyPr>
          <a:lstStyle/>
          <a:p>
            <a:pPr marL="0" lvl="0" indent="0">
              <a:lnSpc>
                <a:spcPts val="3120"/>
              </a:lnSpc>
              <a:spcBef>
                <a:spcPct val="0"/>
              </a:spcBef>
            </a:pPr>
            <a:r>
              <a:rPr lang="en-US" sz="2400" b="1" dirty="0">
                <a:solidFill>
                  <a:schemeClr val="tx1"/>
                </a:solidFill>
                <a:sym typeface="+mn-ea"/>
              </a:rPr>
              <a:t>The Rear model has Accuracy 97.88% and the Side model has Accuracy 98.65%.</a:t>
            </a:r>
            <a:endParaRPr lang="en-US" sz="2400" b="1" spc="-48" dirty="0">
              <a:solidFill>
                <a:schemeClr val="tx1"/>
              </a:solidFill>
              <a:latin typeface="Fira Sans Medium" panose="020B0603050000020004"/>
              <a:sym typeface="+mn-ea"/>
            </a:endParaRPr>
          </a:p>
        </p:txBody>
      </p:sp>
      <p:sp>
        <p:nvSpPr>
          <p:cNvPr id="2" name="TextBox 19"/>
          <p:cNvSpPr txBox="1"/>
          <p:nvPr/>
        </p:nvSpPr>
        <p:spPr>
          <a:xfrm>
            <a:off x="1263332" y="4232725"/>
            <a:ext cx="4745990" cy="1200150"/>
          </a:xfrm>
          <a:prstGeom prst="rect">
            <a:avLst/>
          </a:prstGeom>
        </p:spPr>
        <p:txBody>
          <a:bodyPr wrap="square" lIns="0" tIns="0" rIns="0" bIns="0" rtlCol="0" anchor="t">
            <a:spAutoFit/>
          </a:bodyPr>
          <a:lstStyle/>
          <a:p>
            <a:pPr marL="0" lvl="0" indent="0">
              <a:lnSpc>
                <a:spcPts val="3120"/>
              </a:lnSpc>
              <a:spcBef>
                <a:spcPct val="0"/>
              </a:spcBef>
            </a:pPr>
            <a:r>
              <a:rPr lang="en-US" sz="2400" b="1" dirty="0">
                <a:solidFill>
                  <a:schemeClr val="tx1"/>
                </a:solidFill>
                <a:sym typeface="+mn-ea"/>
              </a:rPr>
              <a:t>Total trial inspection 36 set</a:t>
            </a:r>
          </a:p>
          <a:p>
            <a:pPr marL="0" lvl="0" indent="0">
              <a:lnSpc>
                <a:spcPts val="3120"/>
              </a:lnSpc>
              <a:spcBef>
                <a:spcPct val="0"/>
              </a:spcBef>
            </a:pPr>
            <a:r>
              <a:rPr lang="en-US" sz="2400" b="1" spc="-48" dirty="0">
                <a:solidFill>
                  <a:schemeClr val="tx1"/>
                </a:solidFill>
                <a:latin typeface="Fira Sans Medium" panose="020B0603050000020004"/>
                <a:sym typeface="+mn-ea"/>
              </a:rPr>
              <a:t>BACC station has an inspection accuracy 72.22% (as of 18</a:t>
            </a:r>
            <a:r>
              <a:rPr lang="en-US" sz="2400" b="1" spc="-48" baseline="30000" dirty="0">
                <a:solidFill>
                  <a:schemeClr val="tx1"/>
                </a:solidFill>
                <a:latin typeface="Fira Sans Medium" panose="020B0603050000020004"/>
                <a:sym typeface="+mn-ea"/>
              </a:rPr>
              <a:t>th</a:t>
            </a:r>
            <a:r>
              <a:rPr lang="en-US" sz="2400" b="1" spc="-48" dirty="0">
                <a:solidFill>
                  <a:schemeClr val="tx1"/>
                </a:solidFill>
                <a:latin typeface="Fira Sans Medium" panose="020B0603050000020004"/>
                <a:sym typeface="+mn-ea"/>
              </a:rPr>
              <a:t> Feb)</a:t>
            </a:r>
          </a:p>
        </p:txBody>
      </p:sp>
      <p:pic>
        <p:nvPicPr>
          <p:cNvPr id="6" name="Picture 4"/>
          <p:cNvPicPr>
            <a:picLocks noChangeAspect="1"/>
          </p:cNvPicPr>
          <p:nvPr/>
        </p:nvPicPr>
        <p:blipFill>
          <a:blip r:embed="rId2"/>
          <a:srcRect l="1196" t="41249" r="70487" b="35135"/>
          <a:stretch>
            <a:fillRect/>
          </a:stretch>
        </p:blipFill>
        <p:spPr>
          <a:xfrm>
            <a:off x="6621145" y="1731010"/>
            <a:ext cx="11044555" cy="3274695"/>
          </a:xfrm>
          <a:prstGeom prst="rect">
            <a:avLst/>
          </a:prstGeom>
          <a:noFill/>
          <a:ln>
            <a:noFill/>
          </a:ln>
        </p:spPr>
      </p:pic>
      <p:pic>
        <p:nvPicPr>
          <p:cNvPr id="3" name="Picture 2"/>
          <p:cNvPicPr>
            <a:picLocks noChangeAspect="1"/>
          </p:cNvPicPr>
          <p:nvPr/>
        </p:nvPicPr>
        <p:blipFill>
          <a:blip r:embed="rId3"/>
          <a:srcRect l="1046" t="47656" r="70366" b="27522"/>
          <a:stretch>
            <a:fillRect/>
          </a:stretch>
        </p:blipFill>
        <p:spPr>
          <a:xfrm>
            <a:off x="6624955" y="5257800"/>
            <a:ext cx="11046460" cy="3451860"/>
          </a:xfrm>
          <a:prstGeom prst="rect">
            <a:avLst/>
          </a:prstGeom>
        </p:spPr>
      </p:pic>
      <p:sp>
        <p:nvSpPr>
          <p:cNvPr id="4" name="Rectangles 3"/>
          <p:cNvSpPr/>
          <p:nvPr/>
        </p:nvSpPr>
        <p:spPr>
          <a:xfrm>
            <a:off x="12120245" y="3999230"/>
            <a:ext cx="1450340" cy="83947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s 4"/>
          <p:cNvSpPr/>
          <p:nvPr/>
        </p:nvSpPr>
        <p:spPr>
          <a:xfrm>
            <a:off x="12120245" y="7870190"/>
            <a:ext cx="1450340" cy="83947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Box 6"/>
          <p:cNvSpPr txBox="1"/>
          <p:nvPr/>
        </p:nvSpPr>
        <p:spPr>
          <a:xfrm>
            <a:off x="10860405" y="2701290"/>
            <a:ext cx="2575560" cy="706755"/>
          </a:xfrm>
          <a:prstGeom prst="rect">
            <a:avLst/>
          </a:prstGeom>
          <a:noFill/>
        </p:spPr>
        <p:txBody>
          <a:bodyPr wrap="none" rtlCol="0">
            <a:spAutoFit/>
          </a:bodyPr>
          <a:lstStyle/>
          <a:p>
            <a:r>
              <a:rPr lang="en-US" sz="4000">
                <a:solidFill>
                  <a:schemeClr val="bg1"/>
                </a:solidFill>
              </a:rPr>
              <a:t>Rear Model</a:t>
            </a:r>
          </a:p>
        </p:txBody>
      </p:sp>
      <p:sp>
        <p:nvSpPr>
          <p:cNvPr id="14" name="Text Box 13"/>
          <p:cNvSpPr txBox="1"/>
          <p:nvPr/>
        </p:nvSpPr>
        <p:spPr>
          <a:xfrm>
            <a:off x="11510010" y="6364605"/>
            <a:ext cx="2506345" cy="706755"/>
          </a:xfrm>
          <a:prstGeom prst="rect">
            <a:avLst/>
          </a:prstGeom>
          <a:noFill/>
        </p:spPr>
        <p:txBody>
          <a:bodyPr wrap="none" rtlCol="0">
            <a:spAutoFit/>
          </a:bodyPr>
          <a:lstStyle/>
          <a:p>
            <a:r>
              <a:rPr lang="en-US" sz="4000">
                <a:solidFill>
                  <a:schemeClr val="bg1"/>
                </a:solidFill>
              </a:rPr>
              <a:t>Side Model</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4" name="Text Box 3"/>
          <p:cNvSpPr txBox="1"/>
          <p:nvPr/>
        </p:nvSpPr>
        <p:spPr>
          <a:xfrm>
            <a:off x="901700" y="564515"/>
            <a:ext cx="11114405" cy="1219835"/>
          </a:xfrm>
          <a:prstGeom prst="rect">
            <a:avLst/>
          </a:prstGeom>
          <a:noFill/>
        </p:spPr>
        <p:txBody>
          <a:bodyPr wrap="none" rtlCol="0" anchor="t">
            <a:spAutoFit/>
          </a:bodyPr>
          <a:lstStyle/>
          <a:p>
            <a:pPr marL="0" lvl="0" indent="0" algn="l">
              <a:lnSpc>
                <a:spcPts val="8800"/>
              </a:lnSpc>
              <a:spcBef>
                <a:spcPct val="0"/>
              </a:spcBef>
            </a:pPr>
            <a:r>
              <a:rPr lang="en-US" sz="7200">
                <a:latin typeface="Fira Sans Medium Bold" panose="020B0603050000020004"/>
                <a:sym typeface="+mn-ea"/>
              </a:rPr>
              <a:t>All Program for INnspection</a:t>
            </a:r>
          </a:p>
        </p:txBody>
      </p:sp>
      <p:pic>
        <p:nvPicPr>
          <p:cNvPr id="20" name="Picture 4"/>
          <p:cNvPicPr>
            <a:picLocks noChangeAspect="1"/>
          </p:cNvPicPr>
          <p:nvPr/>
        </p:nvPicPr>
        <p:blipFill>
          <a:blip r:embed="rId3"/>
          <a:srcRect/>
          <a:stretch>
            <a:fillRect/>
          </a:stretch>
        </p:blipFill>
        <p:spPr>
          <a:xfrm>
            <a:off x="1766570" y="3921760"/>
            <a:ext cx="880328" cy="914400"/>
          </a:xfrm>
          <a:prstGeom prst="rect">
            <a:avLst/>
          </a:prstGeom>
        </p:spPr>
      </p:pic>
      <p:pic>
        <p:nvPicPr>
          <p:cNvPr id="21" name="Picture 15"/>
          <p:cNvPicPr>
            <a:picLocks noChangeAspect="1"/>
          </p:cNvPicPr>
          <p:nvPr/>
        </p:nvPicPr>
        <p:blipFill>
          <a:blip r:embed="rId4"/>
          <a:srcRect/>
          <a:stretch>
            <a:fillRect/>
          </a:stretch>
        </p:blipFill>
        <p:spPr>
          <a:xfrm>
            <a:off x="1732280" y="5447665"/>
            <a:ext cx="914400" cy="914400"/>
          </a:xfrm>
          <a:prstGeom prst="rect">
            <a:avLst/>
          </a:prstGeom>
        </p:spPr>
      </p:pic>
      <p:pic>
        <p:nvPicPr>
          <p:cNvPr id="22" name="Picture 14"/>
          <p:cNvPicPr>
            <a:picLocks noChangeAspect="1"/>
          </p:cNvPicPr>
          <p:nvPr/>
        </p:nvPicPr>
        <p:blipFill>
          <a:blip r:embed="rId5"/>
          <a:srcRect/>
          <a:stretch>
            <a:fillRect/>
          </a:stretch>
        </p:blipFill>
        <p:spPr>
          <a:xfrm>
            <a:off x="1818005" y="2395855"/>
            <a:ext cx="914400" cy="914400"/>
          </a:xfrm>
          <a:prstGeom prst="rect">
            <a:avLst/>
          </a:prstGeom>
        </p:spPr>
      </p:pic>
      <p:sp>
        <p:nvSpPr>
          <p:cNvPr id="26" name="Text Box 25"/>
          <p:cNvSpPr txBox="1"/>
          <p:nvPr/>
        </p:nvSpPr>
        <p:spPr>
          <a:xfrm>
            <a:off x="3343910" y="2777490"/>
            <a:ext cx="7601585" cy="491490"/>
          </a:xfrm>
          <a:prstGeom prst="rect">
            <a:avLst/>
          </a:prstGeom>
          <a:noFill/>
        </p:spPr>
        <p:txBody>
          <a:bodyPr wrap="none" rtlCol="0" anchor="t">
            <a:spAutoFit/>
          </a:bodyPr>
          <a:lstStyle/>
          <a:p>
            <a:pPr marL="0" lvl="0" indent="0" algn="l">
              <a:lnSpc>
                <a:spcPts val="3120"/>
              </a:lnSpc>
              <a:spcBef>
                <a:spcPct val="0"/>
              </a:spcBef>
            </a:pPr>
            <a:r>
              <a:rPr lang="en-US" sz="2400" b="1" spc="-48">
                <a:solidFill>
                  <a:srgbClr val="000000"/>
                </a:solidFill>
                <a:latin typeface="+mj-lt"/>
                <a:cs typeface="+mj-lt"/>
                <a:sym typeface="+mn-ea"/>
              </a:rPr>
              <a:t>AI _Trianing.exe</a:t>
            </a:r>
            <a:r>
              <a:rPr lang="en-US" sz="2400" spc="-48">
                <a:solidFill>
                  <a:srgbClr val="000000"/>
                </a:solidFill>
                <a:latin typeface="+mj-lt"/>
                <a:cs typeface="+mj-lt"/>
                <a:sym typeface="+mn-ea"/>
              </a:rPr>
              <a:t> - image classify และ เก็บรูปเพื่อนำไป train ต่อ </a:t>
            </a:r>
          </a:p>
        </p:txBody>
      </p:sp>
      <p:sp>
        <p:nvSpPr>
          <p:cNvPr id="5" name="Text Box 4"/>
          <p:cNvSpPr txBox="1"/>
          <p:nvPr/>
        </p:nvSpPr>
        <p:spPr>
          <a:xfrm>
            <a:off x="3343910" y="4151630"/>
            <a:ext cx="4474845" cy="491490"/>
          </a:xfrm>
          <a:prstGeom prst="rect">
            <a:avLst/>
          </a:prstGeom>
          <a:noFill/>
        </p:spPr>
        <p:txBody>
          <a:bodyPr wrap="none" rtlCol="0" anchor="t">
            <a:spAutoFit/>
          </a:bodyPr>
          <a:lstStyle/>
          <a:p>
            <a:pPr marL="0" lvl="0" indent="0" algn="l">
              <a:lnSpc>
                <a:spcPts val="3120"/>
              </a:lnSpc>
              <a:spcBef>
                <a:spcPct val="0"/>
              </a:spcBef>
            </a:pPr>
            <a:r>
              <a:rPr lang="en-US" sz="2400" b="1" spc="-48">
                <a:solidFill>
                  <a:srgbClr val="000000"/>
                </a:solidFill>
                <a:latin typeface="+mj-lt"/>
                <a:cs typeface="+mj-lt"/>
                <a:sym typeface="+mn-ea"/>
              </a:rPr>
              <a:t>NI Vision</a:t>
            </a:r>
            <a:r>
              <a:rPr lang="en-US" sz="2400" spc="-48">
                <a:solidFill>
                  <a:srgbClr val="000000"/>
                </a:solidFill>
                <a:latin typeface="+mj-lt"/>
                <a:cs typeface="+mj-lt"/>
                <a:sym typeface="+mn-ea"/>
              </a:rPr>
              <a:t> - ถ่ายรูป+image processing</a:t>
            </a:r>
          </a:p>
        </p:txBody>
      </p:sp>
      <p:sp>
        <p:nvSpPr>
          <p:cNvPr id="6" name="Text Box 5"/>
          <p:cNvSpPr txBox="1"/>
          <p:nvPr/>
        </p:nvSpPr>
        <p:spPr>
          <a:xfrm>
            <a:off x="3343910" y="5612130"/>
            <a:ext cx="7307580" cy="491490"/>
          </a:xfrm>
          <a:prstGeom prst="rect">
            <a:avLst/>
          </a:prstGeom>
          <a:noFill/>
        </p:spPr>
        <p:txBody>
          <a:bodyPr wrap="none" rtlCol="0" anchor="t">
            <a:spAutoFit/>
          </a:bodyPr>
          <a:lstStyle/>
          <a:p>
            <a:pPr marL="0" lvl="0" indent="0" algn="l">
              <a:lnSpc>
                <a:spcPts val="3120"/>
              </a:lnSpc>
              <a:spcBef>
                <a:spcPct val="0"/>
              </a:spcBef>
            </a:pPr>
            <a:r>
              <a:rPr lang="en-US" sz="2400" b="1" spc="-48">
                <a:solidFill>
                  <a:srgbClr val="000000"/>
                </a:solidFill>
                <a:latin typeface="+mj-lt"/>
                <a:cs typeface="+mj-lt"/>
                <a:sym typeface="+mn-ea"/>
              </a:rPr>
              <a:t>PENGUIN</a:t>
            </a:r>
            <a:r>
              <a:rPr lang="en-US" sz="2400" spc="-48">
                <a:solidFill>
                  <a:srgbClr val="000000"/>
                </a:solidFill>
                <a:latin typeface="+mj-lt"/>
                <a:cs typeface="+mj-lt"/>
                <a:sym typeface="+mn-ea"/>
              </a:rPr>
              <a:t> - สำหรับการติดต่อระหว่าง software และ hardware</a:t>
            </a:r>
          </a:p>
        </p:txBody>
      </p:sp>
      <p:pic>
        <p:nvPicPr>
          <p:cNvPr id="7" name="Picture 6"/>
          <p:cNvPicPr>
            <a:picLocks noChangeAspect="1"/>
          </p:cNvPicPr>
          <p:nvPr/>
        </p:nvPicPr>
        <p:blipFill>
          <a:blip r:embed="rId6"/>
          <a:stretch>
            <a:fillRect/>
          </a:stretch>
        </p:blipFill>
        <p:spPr>
          <a:xfrm>
            <a:off x="1766570" y="6746240"/>
            <a:ext cx="914400" cy="914400"/>
          </a:xfrm>
          <a:prstGeom prst="rect">
            <a:avLst/>
          </a:prstGeom>
        </p:spPr>
      </p:pic>
      <p:sp>
        <p:nvSpPr>
          <p:cNvPr id="8" name="Text Box 7"/>
          <p:cNvSpPr txBox="1"/>
          <p:nvPr/>
        </p:nvSpPr>
        <p:spPr>
          <a:xfrm>
            <a:off x="3343910" y="7010400"/>
            <a:ext cx="5823585" cy="491490"/>
          </a:xfrm>
          <a:prstGeom prst="rect">
            <a:avLst/>
          </a:prstGeom>
          <a:noFill/>
        </p:spPr>
        <p:txBody>
          <a:bodyPr wrap="none" rtlCol="0" anchor="t">
            <a:spAutoFit/>
          </a:bodyPr>
          <a:lstStyle/>
          <a:p>
            <a:pPr marL="0" lvl="0" indent="0" algn="l">
              <a:lnSpc>
                <a:spcPts val="3120"/>
              </a:lnSpc>
              <a:spcBef>
                <a:spcPct val="0"/>
              </a:spcBef>
            </a:pPr>
            <a:r>
              <a:rPr lang="en-US" sz="2400" b="1" spc="-48">
                <a:solidFill>
                  <a:srgbClr val="000000"/>
                </a:solidFill>
                <a:latin typeface="+mj-lt"/>
                <a:cs typeface="+mj-lt"/>
                <a:sym typeface="+mn-ea"/>
              </a:rPr>
              <a:t>VSPE </a:t>
            </a:r>
            <a:r>
              <a:rPr lang="en-US" sz="2400" spc="-48">
                <a:solidFill>
                  <a:srgbClr val="000000"/>
                </a:solidFill>
                <a:latin typeface="+mj-lt"/>
                <a:cs typeface="+mj-lt"/>
                <a:sym typeface="+mn-ea"/>
              </a:rPr>
              <a:t>หรือ Terminal - สำหรับเชื่อมต่อ COMPORT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1765BB-3F63-4B67-A828-DFCE5A9E0E04}"/>
              </a:ext>
            </a:extLst>
          </p:cNvPr>
          <p:cNvSpPr txBox="1"/>
          <p:nvPr/>
        </p:nvSpPr>
        <p:spPr>
          <a:xfrm>
            <a:off x="7007068" y="3846077"/>
            <a:ext cx="3480953" cy="1015663"/>
          </a:xfrm>
          <a:prstGeom prst="rect">
            <a:avLst/>
          </a:prstGeom>
          <a:noFill/>
        </p:spPr>
        <p:txBody>
          <a:bodyPr wrap="none" rtlCol="0">
            <a:spAutoFit/>
          </a:bodyPr>
          <a:lstStyle/>
          <a:p>
            <a:r>
              <a:rPr lang="en-US" sz="6000" b="1" dirty="0"/>
              <a:t>Thank You</a:t>
            </a:r>
          </a:p>
        </p:txBody>
      </p:sp>
    </p:spTree>
    <p:extLst>
      <p:ext uri="{BB962C8B-B14F-4D97-AF65-F5344CB8AC3E}">
        <p14:creationId xmlns:p14="http://schemas.microsoft.com/office/powerpoint/2010/main" val="14840501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blipFill rotWithShape="0">
          <a:blip r:embed="rId2"/>
          <a:stretch>
            <a:fillRect/>
          </a:stretch>
        </a:blipFill>
        <a:effectLst/>
      </p:bgPr>
    </p:bg>
    <p:spTree>
      <p:nvGrpSpPr>
        <p:cNvPr id="1" name=""/>
        <p:cNvGrpSpPr/>
        <p:nvPr/>
      </p:nvGrpSpPr>
      <p:grpSpPr>
        <a:xfrm>
          <a:off x="0" y="0"/>
          <a:ext cx="0" cy="0"/>
          <a:chOff x="0" y="0"/>
          <a:chExt cx="0" cy="0"/>
        </a:xfrm>
      </p:grpSpPr>
      <p:pic>
        <p:nvPicPr>
          <p:cNvPr id="12" name="Picture 1" descr="Screenshot (23)"/>
          <p:cNvPicPr>
            <a:picLocks noChangeAspect="1"/>
          </p:cNvPicPr>
          <p:nvPr/>
        </p:nvPicPr>
        <p:blipFill>
          <a:blip r:embed="rId3"/>
          <a:srcRect l="28288" t="25091" r="28565" b="30315"/>
          <a:stretch>
            <a:fillRect/>
          </a:stretch>
        </p:blipFill>
        <p:spPr>
          <a:xfrm>
            <a:off x="1587500" y="2548255"/>
            <a:ext cx="7315200" cy="4572635"/>
          </a:xfrm>
          <a:prstGeom prst="rect">
            <a:avLst/>
          </a:prstGeom>
          <a:ln>
            <a:solidFill>
              <a:schemeClr val="tx1"/>
            </a:solidFill>
          </a:ln>
        </p:spPr>
      </p:pic>
      <p:pic>
        <p:nvPicPr>
          <p:cNvPr id="7" name="Picture 6"/>
          <p:cNvPicPr>
            <a:picLocks noChangeAspect="1"/>
          </p:cNvPicPr>
          <p:nvPr/>
        </p:nvPicPr>
        <p:blipFill>
          <a:blip r:embed="rId4"/>
          <a:stretch>
            <a:fillRect/>
          </a:stretch>
        </p:blipFill>
        <p:spPr>
          <a:xfrm>
            <a:off x="1588135" y="6206490"/>
            <a:ext cx="850193" cy="914400"/>
          </a:xfrm>
          <a:prstGeom prst="rect">
            <a:avLst/>
          </a:prstGeom>
          <a:ln>
            <a:solidFill>
              <a:schemeClr val="tx1"/>
            </a:solidFill>
          </a:ln>
        </p:spPr>
      </p:pic>
      <p:sp>
        <p:nvSpPr>
          <p:cNvPr id="11" name="TextBox 11"/>
          <p:cNvSpPr txBox="1"/>
          <p:nvPr/>
        </p:nvSpPr>
        <p:spPr>
          <a:xfrm>
            <a:off x="520065" y="1526540"/>
            <a:ext cx="5577840" cy="257175"/>
          </a:xfrm>
          <a:prstGeom prst="rect">
            <a:avLst/>
          </a:prstGeom>
        </p:spPr>
        <p:txBody>
          <a:bodyPr lIns="0" tIns="0" rIns="0" bIns="0" rtlCol="0" anchor="t">
            <a:spAutoFit/>
          </a:bodyPr>
          <a:lstStyle/>
          <a:p>
            <a:pPr marL="0" lvl="0" indent="0">
              <a:lnSpc>
                <a:spcPts val="4680"/>
              </a:lnSpc>
              <a:spcBef>
                <a:spcPct val="0"/>
              </a:spcBef>
            </a:pPr>
            <a:endParaRPr>
              <a:solidFill>
                <a:schemeClr val="tx1"/>
              </a:solidFill>
            </a:endParaRPr>
          </a:p>
        </p:txBody>
      </p:sp>
      <p:sp>
        <p:nvSpPr>
          <p:cNvPr id="2" name="Text Box 1"/>
          <p:cNvSpPr txBox="1"/>
          <p:nvPr/>
        </p:nvSpPr>
        <p:spPr>
          <a:xfrm>
            <a:off x="901700" y="564515"/>
            <a:ext cx="12281535" cy="1219835"/>
          </a:xfrm>
          <a:prstGeom prst="rect">
            <a:avLst/>
          </a:prstGeom>
          <a:noFill/>
        </p:spPr>
        <p:txBody>
          <a:bodyPr wrap="square" rtlCol="0" anchor="t">
            <a:spAutoFit/>
          </a:bodyPr>
          <a:lstStyle/>
          <a:p>
            <a:pPr marL="0" lvl="0" indent="0" algn="l">
              <a:lnSpc>
                <a:spcPts val="8800"/>
              </a:lnSpc>
              <a:spcBef>
                <a:spcPct val="0"/>
              </a:spcBef>
            </a:pPr>
            <a:r>
              <a:rPr lang="en-US" sz="7200" b="1">
                <a:latin typeface="+mj-lt"/>
                <a:cs typeface="+mj-lt"/>
                <a:sym typeface="+mn-ea"/>
              </a:rPr>
              <a:t>BACC MANUAL</a:t>
            </a:r>
            <a:r>
              <a:rPr lang="th-TH" altLang="en-US" sz="7200" b="1">
                <a:latin typeface="+mj-lt"/>
                <a:cs typeface="+mj-lt"/>
                <a:sym typeface="+mn-ea"/>
              </a:rPr>
              <a:t> </a:t>
            </a:r>
            <a:r>
              <a:rPr lang="en-US" sz="7200" b="1">
                <a:latin typeface="+mj-lt"/>
                <a:cs typeface="+mj-lt"/>
                <a:sym typeface="+mn-ea"/>
              </a:rPr>
              <a:t>FOR USER</a:t>
            </a:r>
          </a:p>
        </p:txBody>
      </p:sp>
      <p:sp>
        <p:nvSpPr>
          <p:cNvPr id="3" name="Text Box 2"/>
          <p:cNvSpPr txBox="1"/>
          <p:nvPr/>
        </p:nvSpPr>
        <p:spPr>
          <a:xfrm>
            <a:off x="1588135" y="7661910"/>
            <a:ext cx="7313930" cy="460375"/>
          </a:xfrm>
          <a:prstGeom prst="rect">
            <a:avLst/>
          </a:prstGeom>
          <a:noFill/>
        </p:spPr>
        <p:txBody>
          <a:bodyPr wrap="square" rtlCol="0">
            <a:spAutoFit/>
          </a:bodyPr>
          <a:lstStyle/>
          <a:p>
            <a:pPr algn="ctr"/>
            <a:r>
              <a:rPr lang="en-US" altLang="en-US" sz="2400">
                <a:latin typeface="Bahnschrift" panose="020B0502040204020203" charset="0"/>
                <a:cs typeface="Bahnschrift" panose="020B0502040204020203" charset="0"/>
              </a:rPr>
              <a:t>1. Open VPSE Add comport and Click Run</a:t>
            </a:r>
          </a:p>
        </p:txBody>
      </p:sp>
      <p:pic>
        <p:nvPicPr>
          <p:cNvPr id="15" name="Picture 2" descr="Screenshot (41)"/>
          <p:cNvPicPr>
            <a:picLocks noChangeAspect="1"/>
          </p:cNvPicPr>
          <p:nvPr/>
        </p:nvPicPr>
        <p:blipFill>
          <a:blip r:embed="rId5"/>
          <a:srcRect l="16197" t="9206" r="21399" b="11261"/>
          <a:stretch>
            <a:fillRect/>
          </a:stretch>
        </p:blipFill>
        <p:spPr>
          <a:xfrm>
            <a:off x="10059670" y="2548890"/>
            <a:ext cx="6336665" cy="4572000"/>
          </a:xfrm>
          <a:prstGeom prst="rect">
            <a:avLst/>
          </a:prstGeom>
          <a:ln>
            <a:solidFill>
              <a:schemeClr val="tx1"/>
            </a:solidFill>
          </a:ln>
        </p:spPr>
      </p:pic>
      <p:pic>
        <p:nvPicPr>
          <p:cNvPr id="14" name="Picture 4"/>
          <p:cNvPicPr>
            <a:picLocks noChangeAspect="1"/>
          </p:cNvPicPr>
          <p:nvPr/>
        </p:nvPicPr>
        <p:blipFill>
          <a:blip r:embed="rId6"/>
          <a:srcRect/>
          <a:stretch>
            <a:fillRect/>
          </a:stretch>
        </p:blipFill>
        <p:spPr>
          <a:xfrm>
            <a:off x="15546705" y="6212205"/>
            <a:ext cx="914400" cy="955819"/>
          </a:xfrm>
          <a:prstGeom prst="rect">
            <a:avLst/>
          </a:prstGeom>
        </p:spPr>
      </p:pic>
      <p:sp>
        <p:nvSpPr>
          <p:cNvPr id="17" name="Text Box 16"/>
          <p:cNvSpPr txBox="1"/>
          <p:nvPr/>
        </p:nvSpPr>
        <p:spPr>
          <a:xfrm>
            <a:off x="10059670" y="7738745"/>
            <a:ext cx="6401435" cy="460375"/>
          </a:xfrm>
          <a:prstGeom prst="rect">
            <a:avLst/>
          </a:prstGeom>
          <a:noFill/>
        </p:spPr>
        <p:txBody>
          <a:bodyPr wrap="square" rtlCol="0">
            <a:spAutoFit/>
          </a:bodyPr>
          <a:lstStyle/>
          <a:p>
            <a:pPr algn="ctr"/>
            <a:r>
              <a:rPr lang="en-US" altLang="en-US" sz="2400">
                <a:latin typeface="Bahnschrift" panose="020B0502040204020203" charset="0"/>
                <a:cs typeface="Bahnschrift" panose="020B0502040204020203" charset="0"/>
              </a:rPr>
              <a:t>2.</a:t>
            </a:r>
            <a:r>
              <a:rPr lang="th-TH" altLang="en-US" sz="2400">
                <a:latin typeface="Bahnschrift" panose="020B0502040204020203" charset="0"/>
                <a:cs typeface="Bahnschrift" panose="020B0502040204020203" charset="0"/>
              </a:rPr>
              <a:t> </a:t>
            </a:r>
            <a:r>
              <a:rPr lang="en-US" altLang="en-US" sz="2400">
                <a:latin typeface="Bahnschrift" panose="020B0502040204020203" charset="0"/>
                <a:cs typeface="Bahnschrift" panose="020B0502040204020203" charset="0"/>
              </a:rPr>
              <a:t>Open PDX223.vbai and Click Run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317E13-565E-49FC-AB30-704A7820577B}"/>
              </a:ext>
            </a:extLst>
          </p:cNvPr>
          <p:cNvSpPr txBox="1"/>
          <p:nvPr/>
        </p:nvSpPr>
        <p:spPr>
          <a:xfrm>
            <a:off x="519953" y="2167059"/>
            <a:ext cx="16713861" cy="2345257"/>
          </a:xfrm>
          <a:prstGeom prst="rect">
            <a:avLst/>
          </a:prstGeom>
          <a:noFill/>
        </p:spPr>
        <p:txBody>
          <a:bodyPr wrap="square" rtlCol="0">
            <a:spAutoFit/>
          </a:bodyPr>
          <a:lstStyle/>
          <a:p>
            <a:pPr marL="800100" marR="0" indent="-571500">
              <a:lnSpc>
                <a:spcPct val="107000"/>
              </a:lnSpc>
              <a:spcBef>
                <a:spcPts val="0"/>
              </a:spcBef>
              <a:spcAft>
                <a:spcPts val="0"/>
              </a:spcAft>
              <a:buFont typeface="Wingdings" panose="05000000000000000000" pitchFamily="2" charset="2"/>
              <a:buChar char="§"/>
            </a:pPr>
            <a:r>
              <a:rPr lang="th-TH" sz="4000"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rPr>
              <a:t>ศึกษาการทำงานของระบบโรงงาน</a:t>
            </a:r>
          </a:p>
          <a:p>
            <a:pPr marL="800100" marR="0" indent="-571500">
              <a:lnSpc>
                <a:spcPct val="107000"/>
              </a:lnSpc>
              <a:spcBef>
                <a:spcPts val="0"/>
              </a:spcBef>
              <a:spcAft>
                <a:spcPts val="0"/>
              </a:spcAft>
              <a:buFont typeface="Wingdings" panose="05000000000000000000" pitchFamily="2" charset="2"/>
              <a:buChar char="§"/>
            </a:pPr>
            <a:r>
              <a:rPr lang="th-TH" sz="4000"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rPr>
              <a:t>ศึกษาการใช้งานซอฟแวร์ที่เกี่ยวข้องกับการพัฒนาเว็บไซต์และโปรแกรมเพื่อระบบโรงงาน</a:t>
            </a:r>
          </a:p>
          <a:p>
            <a:pPr marL="800100" marR="0" indent="-571500">
              <a:lnSpc>
                <a:spcPct val="107000"/>
              </a:lnSpc>
              <a:spcBef>
                <a:spcPts val="0"/>
              </a:spcBef>
              <a:spcAft>
                <a:spcPts val="0"/>
              </a:spcAft>
              <a:buFont typeface="Wingdings" panose="05000000000000000000" pitchFamily="2" charset="2"/>
              <a:buChar char="§"/>
            </a:pPr>
            <a:r>
              <a:rPr lang="th-TH" sz="4000"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rPr>
              <a:t>ศึกษาการใช้งาน </a:t>
            </a:r>
            <a:r>
              <a:rPr lang="en-US" sz="4000"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rPr>
              <a:t>PHP HTML JavaScript </a:t>
            </a:r>
            <a:r>
              <a:rPr lang="th-TH" sz="4000"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rPr>
              <a:t>และ </a:t>
            </a:r>
            <a:r>
              <a:rPr lang="en-US" sz="4000"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rPr>
              <a:t>MySQL</a:t>
            </a:r>
          </a:p>
          <a:p>
            <a:endParaRPr lang="en-US" dirty="0"/>
          </a:p>
        </p:txBody>
      </p:sp>
      <p:sp>
        <p:nvSpPr>
          <p:cNvPr id="3" name="TextBox 2">
            <a:extLst>
              <a:ext uri="{FF2B5EF4-FFF2-40B4-BE49-F238E27FC236}">
                <a16:creationId xmlns:a16="http://schemas.microsoft.com/office/drawing/2014/main" id="{03C2B6D7-0C35-4EB4-AA8B-567BBF242FEE}"/>
              </a:ext>
            </a:extLst>
          </p:cNvPr>
          <p:cNvSpPr txBox="1"/>
          <p:nvPr/>
        </p:nvSpPr>
        <p:spPr>
          <a:xfrm>
            <a:off x="825229" y="945955"/>
            <a:ext cx="4548040" cy="1015663"/>
          </a:xfrm>
          <a:prstGeom prst="rect">
            <a:avLst/>
          </a:prstGeom>
          <a:noFill/>
        </p:spPr>
        <p:txBody>
          <a:bodyPr wrap="none" rtlCol="0">
            <a:spAutoFit/>
          </a:bodyPr>
          <a:lstStyle/>
          <a:p>
            <a:r>
              <a:rPr lang="th-TH" sz="6000" b="1" dirty="0">
                <a:effectLst>
                  <a:outerShdw blurRad="38100" dist="38100" dir="2700000" algn="tl">
                    <a:srgbClr val="000000">
                      <a:alpha val="43137"/>
                    </a:srgbClr>
                  </a:outerShdw>
                </a:effectLst>
              </a:rPr>
              <a:t>ขอบเขตการทำงาน</a:t>
            </a:r>
            <a:endParaRPr lang="en-US" sz="6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26565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bg>
      <p:bgPr>
        <a:blipFill rotWithShape="0">
          <a:blip r:embed="rId2"/>
          <a:stretch>
            <a:fillRect/>
          </a:stretch>
        </a:blipFill>
        <a:effectLst/>
      </p:bgPr>
    </p:bg>
    <p:spTree>
      <p:nvGrpSpPr>
        <p:cNvPr id="1" name=""/>
        <p:cNvGrpSpPr/>
        <p:nvPr/>
      </p:nvGrpSpPr>
      <p:grpSpPr>
        <a:xfrm>
          <a:off x="0" y="0"/>
          <a:ext cx="0" cy="0"/>
          <a:chOff x="0" y="0"/>
          <a:chExt cx="0" cy="0"/>
        </a:xfrm>
      </p:grpSpPr>
      <p:pic>
        <p:nvPicPr>
          <p:cNvPr id="4" name="Picture 3" descr="Screenshot (42)"/>
          <p:cNvPicPr>
            <a:picLocks noChangeAspect="1"/>
          </p:cNvPicPr>
          <p:nvPr/>
        </p:nvPicPr>
        <p:blipFill>
          <a:blip r:embed="rId3"/>
          <a:srcRect b="6444"/>
          <a:stretch>
            <a:fillRect/>
          </a:stretch>
        </p:blipFill>
        <p:spPr>
          <a:xfrm>
            <a:off x="1435735" y="2625090"/>
            <a:ext cx="8687846" cy="4572000"/>
          </a:xfrm>
          <a:prstGeom prst="rect">
            <a:avLst/>
          </a:prstGeom>
          <a:ln>
            <a:solidFill>
              <a:schemeClr val="tx1"/>
            </a:solidFill>
          </a:ln>
        </p:spPr>
      </p:pic>
      <p:pic>
        <p:nvPicPr>
          <p:cNvPr id="22" name="Picture 14"/>
          <p:cNvPicPr>
            <a:picLocks noChangeAspect="1"/>
          </p:cNvPicPr>
          <p:nvPr/>
        </p:nvPicPr>
        <p:blipFill>
          <a:blip r:embed="rId4"/>
          <a:srcRect/>
          <a:stretch>
            <a:fillRect/>
          </a:stretch>
        </p:blipFill>
        <p:spPr>
          <a:xfrm>
            <a:off x="1435735" y="6170295"/>
            <a:ext cx="914400" cy="914400"/>
          </a:xfrm>
          <a:prstGeom prst="rect">
            <a:avLst/>
          </a:prstGeom>
        </p:spPr>
      </p:pic>
      <p:sp>
        <p:nvSpPr>
          <p:cNvPr id="11" name="TextBox 11"/>
          <p:cNvSpPr txBox="1"/>
          <p:nvPr/>
        </p:nvSpPr>
        <p:spPr>
          <a:xfrm>
            <a:off x="520065" y="1526540"/>
            <a:ext cx="5577840" cy="257175"/>
          </a:xfrm>
          <a:prstGeom prst="rect">
            <a:avLst/>
          </a:prstGeom>
        </p:spPr>
        <p:txBody>
          <a:bodyPr lIns="0" tIns="0" rIns="0" bIns="0" rtlCol="0" anchor="t">
            <a:spAutoFit/>
          </a:bodyPr>
          <a:lstStyle/>
          <a:p>
            <a:pPr marL="0" lvl="0" indent="0">
              <a:lnSpc>
                <a:spcPts val="4680"/>
              </a:lnSpc>
              <a:spcBef>
                <a:spcPct val="0"/>
              </a:spcBef>
            </a:pPr>
            <a:endParaRPr>
              <a:solidFill>
                <a:schemeClr val="tx1"/>
              </a:solidFill>
            </a:endParaRPr>
          </a:p>
        </p:txBody>
      </p:sp>
      <p:sp>
        <p:nvSpPr>
          <p:cNvPr id="2" name="Text Box 1"/>
          <p:cNvSpPr txBox="1"/>
          <p:nvPr/>
        </p:nvSpPr>
        <p:spPr>
          <a:xfrm>
            <a:off x="901700" y="564515"/>
            <a:ext cx="12281535" cy="1219835"/>
          </a:xfrm>
          <a:prstGeom prst="rect">
            <a:avLst/>
          </a:prstGeom>
          <a:noFill/>
        </p:spPr>
        <p:txBody>
          <a:bodyPr wrap="square" rtlCol="0" anchor="t">
            <a:spAutoFit/>
          </a:bodyPr>
          <a:lstStyle/>
          <a:p>
            <a:pPr marL="0" lvl="0" indent="0" algn="l">
              <a:lnSpc>
                <a:spcPts val="8800"/>
              </a:lnSpc>
              <a:spcBef>
                <a:spcPct val="0"/>
              </a:spcBef>
            </a:pPr>
            <a:r>
              <a:rPr lang="en-US" sz="7200" b="1">
                <a:latin typeface="+mj-lt"/>
                <a:cs typeface="+mj-lt"/>
                <a:sym typeface="+mn-ea"/>
              </a:rPr>
              <a:t>BACC MANUAL</a:t>
            </a:r>
            <a:r>
              <a:rPr lang="th-TH" altLang="en-US" sz="7200" b="1">
                <a:latin typeface="+mj-lt"/>
                <a:cs typeface="+mj-lt"/>
                <a:sym typeface="+mn-ea"/>
              </a:rPr>
              <a:t> </a:t>
            </a:r>
            <a:r>
              <a:rPr lang="en-US" sz="7200" b="1">
                <a:latin typeface="+mj-lt"/>
                <a:cs typeface="+mj-lt"/>
                <a:sym typeface="+mn-ea"/>
              </a:rPr>
              <a:t>FOR USER</a:t>
            </a:r>
          </a:p>
        </p:txBody>
      </p:sp>
      <p:sp>
        <p:nvSpPr>
          <p:cNvPr id="3" name="Text Box 2"/>
          <p:cNvSpPr txBox="1"/>
          <p:nvPr/>
        </p:nvSpPr>
        <p:spPr>
          <a:xfrm>
            <a:off x="1411605" y="7661910"/>
            <a:ext cx="15146655" cy="460375"/>
          </a:xfrm>
          <a:prstGeom prst="rect">
            <a:avLst/>
          </a:prstGeom>
          <a:noFill/>
        </p:spPr>
        <p:txBody>
          <a:bodyPr wrap="square" rtlCol="0">
            <a:spAutoFit/>
          </a:bodyPr>
          <a:lstStyle/>
          <a:p>
            <a:pPr algn="ctr"/>
            <a:r>
              <a:rPr lang="en-US" altLang="en-US" sz="2400">
                <a:latin typeface="Bahnschrift" panose="020B0502040204020203" charset="0"/>
                <a:cs typeface="Bahnschrift" panose="020B0502040204020203" charset="0"/>
              </a:rPr>
              <a:t>3.</a:t>
            </a:r>
            <a:r>
              <a:rPr lang="th-TH" altLang="en-US" sz="2400">
                <a:latin typeface="Bahnschrift" panose="020B0502040204020203" charset="0"/>
                <a:cs typeface="Bahnschrift" panose="020B0502040204020203" charset="0"/>
              </a:rPr>
              <a:t> </a:t>
            </a:r>
            <a:r>
              <a:rPr lang="en-US" altLang="en-US" sz="2400">
                <a:latin typeface="Bahnschrift" panose="020B0502040204020203" charset="0"/>
                <a:cs typeface="Bahnschrift" panose="020B0502040204020203" charset="0"/>
              </a:rPr>
              <a:t>Open AI Training.exe, Setting and Click Run </a:t>
            </a:r>
          </a:p>
        </p:txBody>
      </p:sp>
      <p:pic>
        <p:nvPicPr>
          <p:cNvPr id="9" name="Picture 7" descr="Screenshot (143)"/>
          <p:cNvPicPr>
            <a:picLocks noChangeAspect="1"/>
          </p:cNvPicPr>
          <p:nvPr/>
        </p:nvPicPr>
        <p:blipFill>
          <a:blip r:embed="rId5"/>
          <a:srcRect l="6346" r="56298" b="5735"/>
          <a:stretch>
            <a:fillRect/>
          </a:stretch>
        </p:blipFill>
        <p:spPr>
          <a:xfrm>
            <a:off x="10135870" y="2625090"/>
            <a:ext cx="6391709" cy="4572000"/>
          </a:xfrm>
          <a:prstGeom prst="rect">
            <a:avLst/>
          </a:prstGeom>
          <a:ln>
            <a:solidFill>
              <a:schemeClr val="tx1"/>
            </a:solid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1" name="TextBox 11"/>
          <p:cNvSpPr txBox="1"/>
          <p:nvPr/>
        </p:nvSpPr>
        <p:spPr>
          <a:xfrm>
            <a:off x="520065" y="1526540"/>
            <a:ext cx="5577840" cy="257175"/>
          </a:xfrm>
          <a:prstGeom prst="rect">
            <a:avLst/>
          </a:prstGeom>
        </p:spPr>
        <p:txBody>
          <a:bodyPr lIns="0" tIns="0" rIns="0" bIns="0" rtlCol="0" anchor="t">
            <a:spAutoFit/>
          </a:bodyPr>
          <a:lstStyle/>
          <a:p>
            <a:pPr marL="0" lvl="0" indent="0">
              <a:lnSpc>
                <a:spcPts val="4680"/>
              </a:lnSpc>
              <a:spcBef>
                <a:spcPct val="0"/>
              </a:spcBef>
            </a:pPr>
            <a:endParaRPr>
              <a:solidFill>
                <a:schemeClr val="tx1"/>
              </a:solidFill>
            </a:endParaRPr>
          </a:p>
        </p:txBody>
      </p:sp>
      <p:sp>
        <p:nvSpPr>
          <p:cNvPr id="2" name="Text Box 1"/>
          <p:cNvSpPr txBox="1"/>
          <p:nvPr/>
        </p:nvSpPr>
        <p:spPr>
          <a:xfrm>
            <a:off x="901700" y="564515"/>
            <a:ext cx="12281535" cy="1219835"/>
          </a:xfrm>
          <a:prstGeom prst="rect">
            <a:avLst/>
          </a:prstGeom>
          <a:noFill/>
        </p:spPr>
        <p:txBody>
          <a:bodyPr wrap="square" rtlCol="0" anchor="t">
            <a:spAutoFit/>
          </a:bodyPr>
          <a:lstStyle/>
          <a:p>
            <a:pPr marL="0" lvl="0" indent="0" algn="l">
              <a:lnSpc>
                <a:spcPts val="8800"/>
              </a:lnSpc>
              <a:spcBef>
                <a:spcPct val="0"/>
              </a:spcBef>
            </a:pPr>
            <a:r>
              <a:rPr lang="en-US" sz="7200" b="1">
                <a:latin typeface="+mj-lt"/>
                <a:cs typeface="+mj-lt"/>
                <a:sym typeface="+mn-ea"/>
              </a:rPr>
              <a:t>BACC MANUAL</a:t>
            </a:r>
            <a:r>
              <a:rPr lang="th-TH" altLang="en-US" sz="7200" b="1">
                <a:latin typeface="+mj-lt"/>
                <a:cs typeface="+mj-lt"/>
                <a:sym typeface="+mn-ea"/>
              </a:rPr>
              <a:t> </a:t>
            </a:r>
            <a:r>
              <a:rPr lang="en-US" sz="7200" b="1">
                <a:latin typeface="+mj-lt"/>
                <a:cs typeface="+mj-lt"/>
                <a:sym typeface="+mn-ea"/>
              </a:rPr>
              <a:t>FOR USER</a:t>
            </a:r>
          </a:p>
        </p:txBody>
      </p:sp>
      <p:sp>
        <p:nvSpPr>
          <p:cNvPr id="3" name="Text Box 2"/>
          <p:cNvSpPr txBox="1"/>
          <p:nvPr/>
        </p:nvSpPr>
        <p:spPr>
          <a:xfrm>
            <a:off x="901700" y="8654415"/>
            <a:ext cx="16472535" cy="460375"/>
          </a:xfrm>
          <a:prstGeom prst="rect">
            <a:avLst/>
          </a:prstGeom>
          <a:noFill/>
        </p:spPr>
        <p:txBody>
          <a:bodyPr wrap="square" rtlCol="0">
            <a:spAutoFit/>
          </a:bodyPr>
          <a:lstStyle/>
          <a:p>
            <a:pPr algn="ctr"/>
            <a:r>
              <a:rPr lang="en-US" sz="2400">
                <a:latin typeface="Bahnschrift" panose="020B0502040204020203" charset="0"/>
                <a:cs typeface="Bahnschrift" panose="020B0502040204020203" charset="0"/>
              </a:rPr>
              <a:t>4. </a:t>
            </a:r>
            <a:r>
              <a:rPr lang="en-US" altLang="en-US" sz="2400">
                <a:latin typeface="Bahnschrift" panose="020B0502040204020203" charset="0"/>
                <a:cs typeface="Bahnschrift" panose="020B0502040204020203" charset="0"/>
              </a:rPr>
              <a:t>Open PENGUIN &gt; Load Master Config &gt;  Choose model and station( cddr )  &gt;  Click Load this config and Click Run</a:t>
            </a:r>
          </a:p>
        </p:txBody>
      </p:sp>
      <p:grpSp>
        <p:nvGrpSpPr>
          <p:cNvPr id="8" name="Group 7"/>
          <p:cNvGrpSpPr/>
          <p:nvPr/>
        </p:nvGrpSpPr>
        <p:grpSpPr>
          <a:xfrm>
            <a:off x="1029970" y="2548255"/>
            <a:ext cx="16556355" cy="5433060"/>
            <a:chOff x="2223" y="3653"/>
            <a:chExt cx="26073" cy="8556"/>
          </a:xfrm>
        </p:grpSpPr>
        <p:pic>
          <p:nvPicPr>
            <p:cNvPr id="7" name="Picture 4" descr="Screenshot (43)"/>
            <p:cNvPicPr>
              <a:picLocks noChangeAspect="1"/>
            </p:cNvPicPr>
            <p:nvPr/>
          </p:nvPicPr>
          <p:blipFill>
            <a:blip r:embed="rId3"/>
            <a:srcRect l="24699" t="4731" r="26492" b="52150"/>
            <a:stretch>
              <a:fillRect/>
            </a:stretch>
          </p:blipFill>
          <p:spPr>
            <a:xfrm>
              <a:off x="10915" y="3653"/>
              <a:ext cx="17220" cy="8556"/>
            </a:xfrm>
            <a:prstGeom prst="rect">
              <a:avLst/>
            </a:prstGeom>
            <a:ln>
              <a:solidFill>
                <a:schemeClr val="tx1"/>
              </a:solidFill>
            </a:ln>
          </p:spPr>
        </p:pic>
        <p:pic>
          <p:nvPicPr>
            <p:cNvPr id="21" name="Picture 15"/>
            <p:cNvPicPr>
              <a:picLocks noChangeAspect="1"/>
            </p:cNvPicPr>
            <p:nvPr/>
          </p:nvPicPr>
          <p:blipFill>
            <a:blip r:embed="rId4"/>
            <a:srcRect/>
            <a:stretch>
              <a:fillRect/>
            </a:stretch>
          </p:blipFill>
          <p:spPr>
            <a:xfrm>
              <a:off x="26856" y="10676"/>
              <a:ext cx="1440" cy="1440"/>
            </a:xfrm>
            <a:prstGeom prst="rect">
              <a:avLst/>
            </a:prstGeom>
          </p:spPr>
        </p:pic>
        <p:pic>
          <p:nvPicPr>
            <p:cNvPr id="5" name="Picture 9" descr="Screenshot (24)"/>
            <p:cNvPicPr>
              <a:picLocks noChangeAspect="1"/>
            </p:cNvPicPr>
            <p:nvPr/>
          </p:nvPicPr>
          <p:blipFill>
            <a:blip r:embed="rId5"/>
            <a:srcRect l="-529" t="-452" r="74528" b="71253"/>
            <a:stretch>
              <a:fillRect/>
            </a:stretch>
          </p:blipFill>
          <p:spPr>
            <a:xfrm>
              <a:off x="2223" y="3773"/>
              <a:ext cx="8640" cy="5414"/>
            </a:xfrm>
            <a:prstGeom prst="rect">
              <a:avLst/>
            </a:prstGeom>
            <a:ln>
              <a:solidFill>
                <a:schemeClr val="tx1"/>
              </a:solidFill>
            </a:ln>
          </p:spPr>
        </p:pic>
        <p:pic>
          <p:nvPicPr>
            <p:cNvPr id="10" name="Picture 10" descr="Screenshot (12)"/>
            <p:cNvPicPr>
              <a:picLocks noChangeAspect="1"/>
            </p:cNvPicPr>
            <p:nvPr/>
          </p:nvPicPr>
          <p:blipFill>
            <a:blip r:embed="rId6"/>
            <a:srcRect r="51313" b="70666"/>
            <a:stretch>
              <a:fillRect/>
            </a:stretch>
          </p:blipFill>
          <p:spPr>
            <a:xfrm>
              <a:off x="2223" y="9187"/>
              <a:ext cx="8640" cy="2929"/>
            </a:xfrm>
            <a:prstGeom prst="rect">
              <a:avLst/>
            </a:prstGeom>
            <a:ln>
              <a:solidFill>
                <a:schemeClr val="tx1"/>
              </a:solidFill>
            </a:ln>
          </p:spPr>
        </p:pic>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1" name="TextBox 11"/>
          <p:cNvSpPr txBox="1"/>
          <p:nvPr/>
        </p:nvSpPr>
        <p:spPr>
          <a:xfrm>
            <a:off x="520065" y="1526540"/>
            <a:ext cx="5577840" cy="257175"/>
          </a:xfrm>
          <a:prstGeom prst="rect">
            <a:avLst/>
          </a:prstGeom>
        </p:spPr>
        <p:txBody>
          <a:bodyPr lIns="0" tIns="0" rIns="0" bIns="0" rtlCol="0" anchor="t">
            <a:spAutoFit/>
          </a:bodyPr>
          <a:lstStyle/>
          <a:p>
            <a:pPr marL="0" lvl="0" indent="0">
              <a:lnSpc>
                <a:spcPts val="4680"/>
              </a:lnSpc>
              <a:spcBef>
                <a:spcPct val="0"/>
              </a:spcBef>
            </a:pPr>
            <a:endParaRPr>
              <a:solidFill>
                <a:schemeClr val="tx1"/>
              </a:solidFill>
            </a:endParaRPr>
          </a:p>
        </p:txBody>
      </p:sp>
      <p:sp>
        <p:nvSpPr>
          <p:cNvPr id="2" name="Text Box 1"/>
          <p:cNvSpPr txBox="1"/>
          <p:nvPr/>
        </p:nvSpPr>
        <p:spPr>
          <a:xfrm>
            <a:off x="901700" y="564515"/>
            <a:ext cx="12281535" cy="1219835"/>
          </a:xfrm>
          <a:prstGeom prst="rect">
            <a:avLst/>
          </a:prstGeom>
          <a:noFill/>
        </p:spPr>
        <p:txBody>
          <a:bodyPr wrap="square" rtlCol="0" anchor="t">
            <a:spAutoFit/>
          </a:bodyPr>
          <a:lstStyle/>
          <a:p>
            <a:pPr marL="0" lvl="0" indent="0" algn="l">
              <a:lnSpc>
                <a:spcPts val="8800"/>
              </a:lnSpc>
              <a:spcBef>
                <a:spcPct val="0"/>
              </a:spcBef>
            </a:pPr>
            <a:r>
              <a:rPr lang="en-US" sz="7200" b="1">
                <a:latin typeface="+mj-lt"/>
                <a:cs typeface="+mj-lt"/>
                <a:sym typeface="+mn-ea"/>
              </a:rPr>
              <a:t>BACC MANUAL</a:t>
            </a:r>
            <a:r>
              <a:rPr lang="th-TH" altLang="en-US" sz="7200" b="1">
                <a:latin typeface="+mj-lt"/>
                <a:cs typeface="+mj-lt"/>
                <a:sym typeface="+mn-ea"/>
              </a:rPr>
              <a:t> </a:t>
            </a:r>
            <a:r>
              <a:rPr lang="en-US" sz="7200" b="1">
                <a:latin typeface="+mj-lt"/>
                <a:cs typeface="+mj-lt"/>
                <a:sym typeface="+mn-ea"/>
              </a:rPr>
              <a:t>FOR USER</a:t>
            </a:r>
          </a:p>
        </p:txBody>
      </p:sp>
      <p:sp>
        <p:nvSpPr>
          <p:cNvPr id="3" name="Text Box 2"/>
          <p:cNvSpPr txBox="1"/>
          <p:nvPr/>
        </p:nvSpPr>
        <p:spPr>
          <a:xfrm>
            <a:off x="13453110" y="1785620"/>
            <a:ext cx="4500880" cy="7326630"/>
          </a:xfrm>
          <a:prstGeom prst="rect">
            <a:avLst/>
          </a:prstGeom>
          <a:noFill/>
        </p:spPr>
        <p:txBody>
          <a:bodyPr wrap="square" rtlCol="0">
            <a:spAutoFit/>
          </a:bodyPr>
          <a:lstStyle/>
          <a:p>
            <a:pPr algn="l">
              <a:lnSpc>
                <a:spcPct val="140000"/>
              </a:lnSpc>
            </a:pPr>
            <a:r>
              <a:rPr lang="en-US" sz="2400">
                <a:solidFill>
                  <a:schemeClr val="tx1"/>
                </a:solidFill>
                <a:latin typeface="Bahnschrift" panose="020B0502040204020203" charset="0"/>
                <a:cs typeface="Bahnschrift" panose="020B0502040204020203" charset="0"/>
              </a:rPr>
              <a:t>5. </a:t>
            </a:r>
            <a:r>
              <a:rPr lang="en-US" altLang="en-US" sz="2400">
                <a:solidFill>
                  <a:schemeClr val="tx1"/>
                </a:solidFill>
                <a:latin typeface="Bahnschrift" panose="020B0502040204020203" charset="0"/>
                <a:cs typeface="Bahnschrift" panose="020B0502040204020203" charset="0"/>
              </a:rPr>
              <a:t>Scan MSN and put product on holder when </a:t>
            </a:r>
            <a:r>
              <a:rPr lang="en-US" altLang="en-US" sz="2400" b="1">
                <a:solidFill>
                  <a:schemeClr val="tx1"/>
                </a:solidFill>
                <a:latin typeface="Bahnschrift" panose="020B0502040204020203" charset="0"/>
                <a:cs typeface="Bahnschrift" panose="020B0502040204020203" charset="0"/>
              </a:rPr>
              <a:t>PENGUIN </a:t>
            </a:r>
            <a:r>
              <a:rPr lang="en-US" altLang="en-US" sz="2400">
                <a:solidFill>
                  <a:schemeClr val="tx1"/>
                </a:solidFill>
                <a:latin typeface="Bahnschrift" panose="020B0502040204020203" charset="0"/>
                <a:cs typeface="Bahnschrift" panose="020B0502040204020203" charset="0"/>
              </a:rPr>
              <a:t>and </a:t>
            </a:r>
            <a:r>
              <a:rPr lang="en-US" altLang="en-US" sz="2400" b="1">
                <a:solidFill>
                  <a:schemeClr val="tx1"/>
                </a:solidFill>
                <a:latin typeface="Bahnschrift" panose="020B0502040204020203" charset="0"/>
                <a:cs typeface="Bahnschrift" panose="020B0502040204020203" charset="0"/>
              </a:rPr>
              <a:t>NI</a:t>
            </a:r>
            <a:r>
              <a:rPr lang="en-US" altLang="en-US" sz="2400">
                <a:solidFill>
                  <a:schemeClr val="tx1"/>
                </a:solidFill>
                <a:latin typeface="Bahnschrift" panose="020B0502040204020203" charset="0"/>
                <a:cs typeface="Bahnschrift" panose="020B0502040204020203" charset="0"/>
              </a:rPr>
              <a:t> finish capturing picture wait for </a:t>
            </a:r>
            <a:r>
              <a:rPr lang="en-US" altLang="en-US" sz="2400">
                <a:solidFill>
                  <a:schemeClr val="tx1"/>
                </a:solidFill>
                <a:latin typeface="Bahnschrift" panose="020B0502040204020203" charset="0"/>
                <a:cs typeface="Bahnschrift" panose="020B0502040204020203" charset="0"/>
                <a:sym typeface="+mn-ea"/>
              </a:rPr>
              <a:t> </a:t>
            </a:r>
            <a:r>
              <a:rPr lang="en-US" altLang="en-US" sz="2400" b="1">
                <a:solidFill>
                  <a:schemeClr val="tx1"/>
                </a:solidFill>
                <a:latin typeface="Bahnschrift" panose="020B0502040204020203" charset="0"/>
                <a:cs typeface="Bahnschrift" panose="020B0502040204020203" charset="0"/>
                <a:sym typeface="+mn-ea"/>
              </a:rPr>
              <a:t>AI_Training</a:t>
            </a:r>
            <a:r>
              <a:rPr lang="en-US" altLang="en-US" sz="2400" b="1">
                <a:solidFill>
                  <a:schemeClr val="tx1"/>
                </a:solidFill>
                <a:latin typeface="Bahnschrift" panose="020B0502040204020203" charset="0"/>
                <a:cs typeface="Bahnschrift" panose="020B0502040204020203" charset="0"/>
              </a:rPr>
              <a:t> </a:t>
            </a:r>
            <a:r>
              <a:rPr lang="en-US" altLang="en-US" sz="2400">
                <a:solidFill>
                  <a:schemeClr val="tx1"/>
                </a:solidFill>
                <a:latin typeface="Bahnschrift" panose="020B0502040204020203" charset="0"/>
                <a:cs typeface="Bahnschrift" panose="020B0502040204020203" charset="0"/>
              </a:rPr>
              <a:t>to processed </a:t>
            </a:r>
          </a:p>
          <a:p>
            <a:pPr algn="l">
              <a:lnSpc>
                <a:spcPct val="140000"/>
              </a:lnSpc>
            </a:pPr>
            <a:endParaRPr lang="en-US" altLang="en-US" sz="2400">
              <a:solidFill>
                <a:schemeClr val="tx1"/>
              </a:solidFill>
              <a:latin typeface="Bahnschrift" panose="020B0502040204020203" charset="0"/>
              <a:cs typeface="Bahnschrift" panose="020B0502040204020203" charset="0"/>
            </a:endParaRPr>
          </a:p>
          <a:p>
            <a:pPr algn="l">
              <a:lnSpc>
                <a:spcPct val="140000"/>
              </a:lnSpc>
            </a:pPr>
            <a:r>
              <a:rPr lang="en-US" altLang="en-US" sz="2400">
                <a:solidFill>
                  <a:schemeClr val="tx1"/>
                </a:solidFill>
                <a:latin typeface="Bahnschrift" panose="020B0502040204020203" charset="0"/>
                <a:cs typeface="Bahnschrift" panose="020B0502040204020203" charset="0"/>
              </a:rPr>
              <a:t>6. When </a:t>
            </a:r>
            <a:r>
              <a:rPr lang="en-US" altLang="en-US" sz="2400" b="1">
                <a:solidFill>
                  <a:schemeClr val="tx1"/>
                </a:solidFill>
                <a:latin typeface="Bahnschrift" panose="020B0502040204020203" charset="0"/>
                <a:cs typeface="Bahnschrift" panose="020B0502040204020203" charset="0"/>
              </a:rPr>
              <a:t>AI_Training</a:t>
            </a:r>
            <a:r>
              <a:rPr lang="en-US" altLang="en-US" sz="2400">
                <a:solidFill>
                  <a:schemeClr val="tx1"/>
                </a:solidFill>
                <a:latin typeface="Bahnschrift" panose="020B0502040204020203" charset="0"/>
                <a:cs typeface="Bahnschrift" panose="020B0502040204020203" charset="0"/>
              </a:rPr>
              <a:t> finish loading image we have to check if the result that AI predict is correct and if the result is fault predict we have to click on the image and click the actual result after checking all the result Click done an confirm to finish the process</a:t>
            </a:r>
          </a:p>
        </p:txBody>
      </p:sp>
      <p:pic>
        <p:nvPicPr>
          <p:cNvPr id="6" name="Picture 5"/>
          <p:cNvPicPr>
            <a:picLocks noChangeAspect="1"/>
          </p:cNvPicPr>
          <p:nvPr/>
        </p:nvPicPr>
        <p:blipFill>
          <a:blip r:embed="rId3"/>
          <a:stretch>
            <a:fillRect/>
          </a:stretch>
        </p:blipFill>
        <p:spPr>
          <a:xfrm>
            <a:off x="596265" y="2091055"/>
            <a:ext cx="5942965" cy="4572000"/>
          </a:xfrm>
          <a:prstGeom prst="rect">
            <a:avLst/>
          </a:prstGeom>
          <a:ln>
            <a:solidFill>
              <a:schemeClr val="tx1"/>
            </a:solidFill>
          </a:ln>
        </p:spPr>
      </p:pic>
      <p:pic>
        <p:nvPicPr>
          <p:cNvPr id="4" name="Picture 3"/>
          <p:cNvPicPr>
            <a:picLocks noChangeAspect="1"/>
          </p:cNvPicPr>
          <p:nvPr/>
        </p:nvPicPr>
        <p:blipFill>
          <a:blip r:embed="rId4"/>
          <a:stretch>
            <a:fillRect/>
          </a:stretch>
        </p:blipFill>
        <p:spPr>
          <a:xfrm>
            <a:off x="1477645" y="6807835"/>
            <a:ext cx="4180522" cy="2743200"/>
          </a:xfrm>
          <a:prstGeom prst="rect">
            <a:avLst/>
          </a:prstGeom>
          <a:ln>
            <a:solidFill>
              <a:schemeClr val="tx1"/>
            </a:solidFill>
          </a:ln>
        </p:spPr>
      </p:pic>
      <p:pic>
        <p:nvPicPr>
          <p:cNvPr id="9" name="Picture 9"/>
          <p:cNvPicPr>
            <a:picLocks noChangeAspect="1"/>
          </p:cNvPicPr>
          <p:nvPr/>
        </p:nvPicPr>
        <p:blipFill>
          <a:blip r:embed="rId5"/>
          <a:stretch>
            <a:fillRect/>
          </a:stretch>
        </p:blipFill>
        <p:spPr>
          <a:xfrm>
            <a:off x="7083425" y="2091055"/>
            <a:ext cx="5958205" cy="4572000"/>
          </a:xfrm>
          <a:prstGeom prst="rect">
            <a:avLst/>
          </a:prstGeom>
          <a:ln>
            <a:solidFill>
              <a:schemeClr val="tx1"/>
            </a:solidFill>
          </a:ln>
        </p:spPr>
      </p:pic>
      <p:pic>
        <p:nvPicPr>
          <p:cNvPr id="12" name="Picture 11"/>
          <p:cNvPicPr>
            <a:picLocks noChangeAspect="1"/>
          </p:cNvPicPr>
          <p:nvPr/>
        </p:nvPicPr>
        <p:blipFill>
          <a:blip r:embed="rId6"/>
          <a:stretch>
            <a:fillRect/>
          </a:stretch>
        </p:blipFill>
        <p:spPr>
          <a:xfrm>
            <a:off x="8686165" y="6967855"/>
            <a:ext cx="3164205" cy="1828800"/>
          </a:xfrm>
          <a:prstGeom prst="rect">
            <a:avLst/>
          </a:prstGeom>
        </p:spPr>
      </p:pic>
      <p:cxnSp>
        <p:nvCxnSpPr>
          <p:cNvPr id="16" name="Curved Connector 15"/>
          <p:cNvCxnSpPr>
            <a:endCxn id="4" idx="1"/>
          </p:cNvCxnSpPr>
          <p:nvPr/>
        </p:nvCxnSpPr>
        <p:spPr>
          <a:xfrm rot="5400000" flipV="1">
            <a:off x="281940" y="6983730"/>
            <a:ext cx="1738630" cy="652145"/>
          </a:xfrm>
          <a:prstGeom prst="curvedConnector2">
            <a:avLst/>
          </a:prstGeom>
          <a:ln w="127000" cmpd="sng">
            <a:solidFill>
              <a:srgbClr val="0070C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a:stCxn id="4" idx="3"/>
            <a:endCxn id="9" idx="1"/>
          </p:cNvCxnSpPr>
          <p:nvPr/>
        </p:nvCxnSpPr>
        <p:spPr>
          <a:xfrm flipV="1">
            <a:off x="5657850" y="4377055"/>
            <a:ext cx="1425575" cy="3802380"/>
          </a:xfrm>
          <a:prstGeom prst="curvedConnector3">
            <a:avLst>
              <a:gd name="adj1" fmla="val 50022"/>
            </a:avLst>
          </a:prstGeom>
          <a:ln w="1270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a:stCxn id="9" idx="3"/>
            <a:endCxn id="12" idx="3"/>
          </p:cNvCxnSpPr>
          <p:nvPr/>
        </p:nvCxnSpPr>
        <p:spPr>
          <a:xfrm flipH="1">
            <a:off x="11850370" y="4377055"/>
            <a:ext cx="1191260" cy="3505200"/>
          </a:xfrm>
          <a:prstGeom prst="curvedConnector3">
            <a:avLst>
              <a:gd name="adj1" fmla="val -19989"/>
            </a:avLst>
          </a:prstGeom>
          <a:ln w="1270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4" name="Text Box 3"/>
          <p:cNvSpPr txBox="1"/>
          <p:nvPr/>
        </p:nvSpPr>
        <p:spPr>
          <a:xfrm>
            <a:off x="901700" y="564515"/>
            <a:ext cx="9248140" cy="1219835"/>
          </a:xfrm>
          <a:prstGeom prst="rect">
            <a:avLst/>
          </a:prstGeom>
          <a:noFill/>
        </p:spPr>
        <p:txBody>
          <a:bodyPr wrap="none" rtlCol="0" anchor="t">
            <a:spAutoFit/>
          </a:bodyPr>
          <a:lstStyle/>
          <a:p>
            <a:pPr indent="0">
              <a:lnSpc>
                <a:spcPts val="8800"/>
              </a:lnSpc>
              <a:spcBef>
                <a:spcPct val="0"/>
              </a:spcBef>
            </a:pPr>
            <a:r>
              <a:rPr lang="en-US" sz="7200" b="1">
                <a:latin typeface="+mj-lt"/>
                <a:cs typeface="+mj-lt"/>
                <a:sym typeface="+mn-ea"/>
              </a:rPr>
              <a:t>All Program for </a:t>
            </a:r>
            <a:r>
              <a:rPr lang="en-US" altLang="th-TH" sz="7200" b="1">
                <a:latin typeface="+mj-lt"/>
                <a:cs typeface="+mj-lt"/>
                <a:sym typeface="+mn-ea"/>
              </a:rPr>
              <a:t>Develop</a:t>
            </a:r>
          </a:p>
        </p:txBody>
      </p:sp>
      <p:sp>
        <p:nvSpPr>
          <p:cNvPr id="26" name="Text Box 25"/>
          <p:cNvSpPr txBox="1"/>
          <p:nvPr/>
        </p:nvSpPr>
        <p:spPr>
          <a:xfrm>
            <a:off x="3420110" y="2548890"/>
            <a:ext cx="8034020" cy="491490"/>
          </a:xfrm>
          <a:prstGeom prst="rect">
            <a:avLst/>
          </a:prstGeom>
          <a:noFill/>
        </p:spPr>
        <p:txBody>
          <a:bodyPr wrap="none" rtlCol="0" anchor="t">
            <a:spAutoFit/>
          </a:bodyPr>
          <a:lstStyle/>
          <a:p>
            <a:pPr indent="0">
              <a:lnSpc>
                <a:spcPts val="3120"/>
              </a:lnSpc>
              <a:spcBef>
                <a:spcPct val="0"/>
              </a:spcBef>
            </a:pPr>
            <a:r>
              <a:rPr lang="en-US" sz="2400" b="1" spc="-48">
                <a:solidFill>
                  <a:srgbClr val="000000"/>
                </a:solidFill>
                <a:latin typeface="Calibri" panose="020F0502020204030204" charset="0"/>
                <a:cs typeface="Calibri" panose="020F0502020204030204" charset="0"/>
                <a:sym typeface="+mn-ea"/>
              </a:rPr>
              <a:t>GX Work</a:t>
            </a:r>
            <a:r>
              <a:rPr lang="en-US" sz="2400" spc="-48">
                <a:solidFill>
                  <a:srgbClr val="000000"/>
                </a:solidFill>
                <a:latin typeface="Calibri" panose="020F0502020204030204" charset="0"/>
                <a:cs typeface="Calibri" panose="020F0502020204030204" charset="0"/>
                <a:sym typeface="+mn-ea"/>
              </a:rPr>
              <a:t> - สำหรับเขียน PLC รับค่าจาก PENGUIN รับมาเป็น ASCII(HEX)</a:t>
            </a:r>
          </a:p>
        </p:txBody>
      </p:sp>
      <p:sp>
        <p:nvSpPr>
          <p:cNvPr id="5" name="Text Box 4"/>
          <p:cNvSpPr txBox="1"/>
          <p:nvPr/>
        </p:nvSpPr>
        <p:spPr>
          <a:xfrm>
            <a:off x="3420110" y="3923030"/>
            <a:ext cx="6769100" cy="491490"/>
          </a:xfrm>
          <a:prstGeom prst="rect">
            <a:avLst/>
          </a:prstGeom>
          <a:noFill/>
        </p:spPr>
        <p:txBody>
          <a:bodyPr wrap="none" rtlCol="0" anchor="t">
            <a:spAutoFit/>
          </a:bodyPr>
          <a:lstStyle/>
          <a:p>
            <a:pPr indent="0">
              <a:lnSpc>
                <a:spcPts val="3120"/>
              </a:lnSpc>
              <a:spcBef>
                <a:spcPct val="0"/>
              </a:spcBef>
            </a:pPr>
            <a:r>
              <a:rPr lang="en-US" sz="2400" b="1" spc="-48">
                <a:solidFill>
                  <a:srgbClr val="000000"/>
                </a:solidFill>
                <a:latin typeface="+mj-lt"/>
                <a:cs typeface="+mj-lt"/>
                <a:sym typeface="+mn-ea"/>
              </a:rPr>
              <a:t>PC Interface SW</a:t>
            </a:r>
            <a:r>
              <a:rPr lang="en-US" sz="2400" spc="-48">
                <a:solidFill>
                  <a:srgbClr val="000000"/>
                </a:solidFill>
                <a:latin typeface="+mj-lt"/>
                <a:cs typeface="+mj-lt"/>
                <a:sym typeface="+mn-ea"/>
              </a:rPr>
              <a:t> - สำหรับการเขียนตำแหน่งของ Product</a:t>
            </a:r>
          </a:p>
        </p:txBody>
      </p:sp>
      <p:sp>
        <p:nvSpPr>
          <p:cNvPr id="6" name="Text Box 5"/>
          <p:cNvSpPr txBox="1"/>
          <p:nvPr/>
        </p:nvSpPr>
        <p:spPr>
          <a:xfrm>
            <a:off x="3420110" y="5383530"/>
            <a:ext cx="6795135" cy="491490"/>
          </a:xfrm>
          <a:prstGeom prst="rect">
            <a:avLst/>
          </a:prstGeom>
          <a:noFill/>
        </p:spPr>
        <p:txBody>
          <a:bodyPr wrap="none" rtlCol="0" anchor="t">
            <a:spAutoFit/>
          </a:bodyPr>
          <a:lstStyle/>
          <a:p>
            <a:pPr indent="0">
              <a:lnSpc>
                <a:spcPts val="3120"/>
              </a:lnSpc>
              <a:spcBef>
                <a:spcPct val="0"/>
              </a:spcBef>
            </a:pPr>
            <a:r>
              <a:rPr lang="en-US" sz="2400" b="1" spc="-48">
                <a:solidFill>
                  <a:srgbClr val="000000"/>
                </a:solidFill>
                <a:latin typeface="+mj-lt"/>
                <a:cs typeface="+mj-lt"/>
                <a:sym typeface="+mn-ea"/>
              </a:rPr>
              <a:t>ATC Controller </a:t>
            </a:r>
            <a:r>
              <a:rPr lang="en-US" sz="2400" spc="-48">
                <a:solidFill>
                  <a:srgbClr val="000000"/>
                </a:solidFill>
                <a:latin typeface="+mj-lt"/>
                <a:cs typeface="+mj-lt"/>
                <a:sym typeface="+mn-ea"/>
              </a:rPr>
              <a:t>- สำหรับการเขียนตำแหน่งของ Ring Light</a:t>
            </a:r>
          </a:p>
        </p:txBody>
      </p:sp>
      <p:sp>
        <p:nvSpPr>
          <p:cNvPr id="8" name="Text Box 7"/>
          <p:cNvSpPr txBox="1"/>
          <p:nvPr/>
        </p:nvSpPr>
        <p:spPr>
          <a:xfrm>
            <a:off x="3420110" y="6823075"/>
            <a:ext cx="8058785" cy="491490"/>
          </a:xfrm>
          <a:prstGeom prst="rect">
            <a:avLst/>
          </a:prstGeom>
          <a:noFill/>
        </p:spPr>
        <p:txBody>
          <a:bodyPr wrap="none" rtlCol="0" anchor="t">
            <a:spAutoFit/>
          </a:bodyPr>
          <a:lstStyle/>
          <a:p>
            <a:pPr indent="0">
              <a:lnSpc>
                <a:spcPts val="3120"/>
              </a:lnSpc>
              <a:spcBef>
                <a:spcPct val="0"/>
              </a:spcBef>
            </a:pPr>
            <a:r>
              <a:rPr lang="en-US" sz="2400" b="1" spc="-48">
                <a:solidFill>
                  <a:srgbClr val="000000"/>
                </a:solidFill>
                <a:latin typeface="+mj-lt"/>
                <a:cs typeface="+mj-lt"/>
                <a:sym typeface="+mn-ea"/>
              </a:rPr>
              <a:t>NI Vision</a:t>
            </a:r>
            <a:r>
              <a:rPr lang="en-US" sz="2400" spc="-48">
                <a:solidFill>
                  <a:srgbClr val="000000"/>
                </a:solidFill>
                <a:latin typeface="+mj-lt"/>
                <a:cs typeface="+mj-lt"/>
                <a:sym typeface="+mn-ea"/>
              </a:rPr>
              <a:t> - สำหรับเขียน process ของการ set img processing &amp; snap</a:t>
            </a:r>
          </a:p>
        </p:txBody>
      </p:sp>
      <p:sp>
        <p:nvSpPr>
          <p:cNvPr id="2" name="Text Box 1"/>
          <p:cNvSpPr txBox="1"/>
          <p:nvPr/>
        </p:nvSpPr>
        <p:spPr>
          <a:xfrm>
            <a:off x="3420110" y="8348980"/>
            <a:ext cx="4917440" cy="491490"/>
          </a:xfrm>
          <a:prstGeom prst="rect">
            <a:avLst/>
          </a:prstGeom>
          <a:noFill/>
        </p:spPr>
        <p:txBody>
          <a:bodyPr wrap="none" rtlCol="0" anchor="t">
            <a:spAutoFit/>
          </a:bodyPr>
          <a:lstStyle/>
          <a:p>
            <a:pPr indent="0">
              <a:lnSpc>
                <a:spcPts val="3120"/>
              </a:lnSpc>
              <a:spcBef>
                <a:spcPct val="0"/>
              </a:spcBef>
            </a:pPr>
            <a:r>
              <a:rPr lang="en-US" sz="2400" b="1" spc="-48">
                <a:solidFill>
                  <a:srgbClr val="000000"/>
                </a:solidFill>
                <a:latin typeface="+mj-lt"/>
                <a:cs typeface="+mj-lt"/>
                <a:sym typeface="+mn-ea"/>
              </a:rPr>
              <a:t>Visual Stuio 2019</a:t>
            </a:r>
            <a:r>
              <a:rPr lang="en-US" sz="2400" spc="-48">
                <a:solidFill>
                  <a:srgbClr val="000000"/>
                </a:solidFill>
                <a:latin typeface="+mj-lt"/>
                <a:cs typeface="+mj-lt"/>
                <a:sym typeface="+mn-ea"/>
              </a:rPr>
              <a:t> - พัฒนาModel ของ AI</a:t>
            </a:r>
          </a:p>
        </p:txBody>
      </p:sp>
      <p:pic>
        <p:nvPicPr>
          <p:cNvPr id="107" name="Picture 106"/>
          <p:cNvPicPr/>
          <p:nvPr/>
        </p:nvPicPr>
        <p:blipFill>
          <a:blip r:embed="rId3"/>
          <a:stretch>
            <a:fillRect/>
          </a:stretch>
        </p:blipFill>
        <p:spPr>
          <a:xfrm>
            <a:off x="1893888" y="2337118"/>
            <a:ext cx="914400" cy="914400"/>
          </a:xfrm>
          <a:prstGeom prst="rect">
            <a:avLst/>
          </a:prstGeom>
          <a:noFill/>
          <a:ln w="9525">
            <a:noFill/>
          </a:ln>
        </p:spPr>
      </p:pic>
      <p:pic>
        <p:nvPicPr>
          <p:cNvPr id="3" name="Picture 4"/>
          <p:cNvPicPr>
            <a:picLocks noChangeAspect="1"/>
          </p:cNvPicPr>
          <p:nvPr/>
        </p:nvPicPr>
        <p:blipFill>
          <a:blip r:embed="rId4"/>
          <a:srcRect/>
          <a:stretch>
            <a:fillRect/>
          </a:stretch>
        </p:blipFill>
        <p:spPr>
          <a:xfrm>
            <a:off x="1817370" y="6611620"/>
            <a:ext cx="880328" cy="914400"/>
          </a:xfrm>
          <a:prstGeom prst="rect">
            <a:avLst/>
          </a:prstGeom>
        </p:spPr>
      </p:pic>
      <p:pic>
        <p:nvPicPr>
          <p:cNvPr id="108" name="Picture 107"/>
          <p:cNvPicPr/>
          <p:nvPr/>
        </p:nvPicPr>
        <p:blipFill>
          <a:blip r:embed="rId5"/>
          <a:stretch>
            <a:fillRect/>
          </a:stretch>
        </p:blipFill>
        <p:spPr>
          <a:xfrm>
            <a:off x="1513840" y="8028305"/>
            <a:ext cx="1487170" cy="1132840"/>
          </a:xfrm>
          <a:prstGeom prst="rect">
            <a:avLst/>
          </a:prstGeom>
          <a:noFill/>
          <a:ln w="9525">
            <a:noFill/>
          </a:ln>
        </p:spPr>
      </p:pic>
      <p:pic>
        <p:nvPicPr>
          <p:cNvPr id="109" name="Picture 108"/>
          <p:cNvPicPr/>
          <p:nvPr/>
        </p:nvPicPr>
        <p:blipFill>
          <a:blip r:embed="rId6"/>
          <a:stretch>
            <a:fillRect/>
          </a:stretch>
        </p:blipFill>
        <p:spPr>
          <a:xfrm>
            <a:off x="1894205" y="3804920"/>
            <a:ext cx="914400" cy="914400"/>
          </a:xfrm>
          <a:prstGeom prst="rect">
            <a:avLst/>
          </a:prstGeom>
          <a:noFill/>
          <a:ln w="9525">
            <a:solidFill>
              <a:schemeClr val="tx1"/>
            </a:solid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7"/>
          <p:cNvSpPr txBox="1"/>
          <p:nvPr/>
        </p:nvSpPr>
        <p:spPr>
          <a:xfrm>
            <a:off x="6828155" y="2701290"/>
            <a:ext cx="9736455" cy="2228850"/>
          </a:xfrm>
          <a:prstGeom prst="rect">
            <a:avLst/>
          </a:prstGeom>
        </p:spPr>
        <p:txBody>
          <a:bodyPr wrap="square" lIns="0" tIns="0" rIns="0" bIns="0" rtlCol="0" anchor="t">
            <a:spAutoFit/>
            <a:scene3d>
              <a:camera prst="orthographicFront"/>
              <a:lightRig rig="threePt" dir="t"/>
            </a:scene3d>
          </a:bodyPr>
          <a:lstStyle/>
          <a:p>
            <a:pPr algn="r">
              <a:lnSpc>
                <a:spcPts val="11000"/>
              </a:lnSpc>
            </a:pPr>
            <a:r>
              <a:rPr lang="en-US" sz="10000" b="1" spc="299">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rPr>
              <a:t>AI MODEL</a:t>
            </a:r>
          </a:p>
          <a:p>
            <a:pPr marL="0" lvl="0" indent="0" algn="r">
              <a:lnSpc>
                <a:spcPts val="6380"/>
              </a:lnSpc>
            </a:pPr>
            <a:r>
              <a:rPr lang="en-US" sz="5800" b="1" spc="174">
                <a:solidFill>
                  <a:schemeClr val="tx1"/>
                </a:solidFill>
                <a:effectLst>
                  <a:outerShdw blurRad="38100" dist="19050" dir="2700000" algn="tl" rotWithShape="0">
                    <a:schemeClr val="dk1">
                      <a:alpha val="40000"/>
                    </a:schemeClr>
                  </a:outerShdw>
                </a:effectLst>
                <a:latin typeface="Calibri" panose="020F0502020204030204" charset="0"/>
                <a:cs typeface="Calibri" panose="020F0502020204030204" charset="0"/>
              </a:rPr>
              <a:t>STTB SMART TEAM</a:t>
            </a: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Box 3"/>
          <p:cNvSpPr txBox="1"/>
          <p:nvPr/>
        </p:nvSpPr>
        <p:spPr>
          <a:xfrm>
            <a:off x="901700" y="564515"/>
            <a:ext cx="5387340" cy="1219835"/>
          </a:xfrm>
          <a:prstGeom prst="rect">
            <a:avLst/>
          </a:prstGeom>
          <a:noFill/>
        </p:spPr>
        <p:txBody>
          <a:bodyPr wrap="none" rtlCol="0" anchor="t">
            <a:spAutoFit/>
          </a:bodyPr>
          <a:lstStyle/>
          <a:p>
            <a:pPr indent="0">
              <a:lnSpc>
                <a:spcPts val="8800"/>
              </a:lnSpc>
              <a:spcBef>
                <a:spcPct val="0"/>
              </a:spcBef>
            </a:pPr>
            <a:r>
              <a:rPr lang="en-US" sz="7200" b="1">
                <a:latin typeface="+mj-lt"/>
                <a:cs typeface="+mj-lt"/>
                <a:sym typeface="+mn-ea"/>
              </a:rPr>
              <a:t>IMAGE INPUT</a:t>
            </a:r>
            <a:endParaRPr lang="en-US" altLang="th-TH" sz="7200" b="1">
              <a:latin typeface="+mj-lt"/>
              <a:cs typeface="+mj-lt"/>
              <a:sym typeface="+mn-ea"/>
            </a:endParaRPr>
          </a:p>
        </p:txBody>
      </p:sp>
      <p:sp>
        <p:nvSpPr>
          <p:cNvPr id="26" name="Text Box 25"/>
          <p:cNvSpPr txBox="1"/>
          <p:nvPr/>
        </p:nvSpPr>
        <p:spPr>
          <a:xfrm>
            <a:off x="977900" y="1938655"/>
            <a:ext cx="7596505" cy="491490"/>
          </a:xfrm>
          <a:prstGeom prst="rect">
            <a:avLst/>
          </a:prstGeom>
          <a:noFill/>
        </p:spPr>
        <p:txBody>
          <a:bodyPr wrap="none" rtlCol="0" anchor="t">
            <a:spAutoFit/>
          </a:bodyPr>
          <a:lstStyle/>
          <a:p>
            <a:pPr indent="0">
              <a:lnSpc>
                <a:spcPts val="3120"/>
              </a:lnSpc>
              <a:spcBef>
                <a:spcPct val="0"/>
              </a:spcBef>
            </a:pPr>
            <a:r>
              <a:rPr lang="en-US" sz="2400" b="1" spc="-48">
                <a:solidFill>
                  <a:srgbClr val="000000"/>
                </a:solidFill>
                <a:latin typeface="Calibri" panose="020F0502020204030204" charset="0"/>
                <a:cs typeface="Calibri" panose="020F0502020204030204" charset="0"/>
                <a:sym typeface="+mn-ea"/>
              </a:rPr>
              <a:t>Path: </a:t>
            </a:r>
            <a:r>
              <a:rPr lang="en-US" sz="2400" spc="-48">
                <a:solidFill>
                  <a:srgbClr val="000000"/>
                </a:solidFill>
                <a:latin typeface="Calibri" panose="020F0502020204030204" charset="0"/>
                <a:cs typeface="Calibri" panose="020F0502020204030204" charset="0"/>
                <a:sym typeface="+mn-ea"/>
              </a:rPr>
              <a:t>\\43.72.228.131\cddr\All_Images\ImagesForTrainModel </a:t>
            </a:r>
          </a:p>
        </p:txBody>
      </p:sp>
      <p:sp>
        <p:nvSpPr>
          <p:cNvPr id="24" name="Text Box 23"/>
          <p:cNvSpPr txBox="1"/>
          <p:nvPr/>
        </p:nvSpPr>
        <p:spPr>
          <a:xfrm>
            <a:off x="901700" y="8578215"/>
            <a:ext cx="12082780" cy="891540"/>
          </a:xfrm>
          <a:prstGeom prst="rect">
            <a:avLst/>
          </a:prstGeom>
          <a:noFill/>
        </p:spPr>
        <p:txBody>
          <a:bodyPr wrap="square" rtlCol="0" anchor="t">
            <a:spAutoFit/>
          </a:bodyPr>
          <a:lstStyle/>
          <a:p>
            <a:pPr indent="0">
              <a:lnSpc>
                <a:spcPts val="3120"/>
              </a:lnSpc>
              <a:spcBef>
                <a:spcPct val="0"/>
              </a:spcBef>
            </a:pPr>
            <a:r>
              <a:rPr lang="en-US" sz="2400" spc="-48">
                <a:solidFill>
                  <a:srgbClr val="000000"/>
                </a:solidFill>
                <a:latin typeface="Calibri" panose="020F0502020204030204" charset="0"/>
                <a:cs typeface="Calibri" panose="020F0502020204030204" charset="0"/>
                <a:sym typeface="+mn-ea"/>
              </a:rPr>
              <a:t>LASTEST IMAGE INPUT FOR TRAIN MODEL: Model18.02.2022</a:t>
            </a:r>
          </a:p>
          <a:p>
            <a:pPr indent="0">
              <a:lnSpc>
                <a:spcPts val="3120"/>
              </a:lnSpc>
              <a:spcBef>
                <a:spcPct val="0"/>
              </a:spcBef>
            </a:pPr>
            <a:r>
              <a:rPr lang="en-US" sz="2400" spc="-48">
                <a:solidFill>
                  <a:srgbClr val="000000"/>
                </a:solidFill>
                <a:latin typeface="Calibri" panose="020F0502020204030204" charset="0"/>
                <a:cs typeface="Calibri" panose="020F0502020204030204" charset="0"/>
                <a:sym typeface="+mn-ea"/>
              </a:rPr>
              <a:t>\\43.72.228.131\cddr\All_Images\ImagesForTrainModel\IMG02.2022\Model18.02.2022</a:t>
            </a:r>
          </a:p>
        </p:txBody>
      </p:sp>
      <p:grpSp>
        <p:nvGrpSpPr>
          <p:cNvPr id="52" name="Group 51"/>
          <p:cNvGrpSpPr/>
          <p:nvPr/>
        </p:nvGrpSpPr>
        <p:grpSpPr>
          <a:xfrm>
            <a:off x="2081530" y="3141345"/>
            <a:ext cx="13482955" cy="4147820"/>
            <a:chOff x="3825" y="5107"/>
            <a:chExt cx="21233" cy="6532"/>
          </a:xfrm>
        </p:grpSpPr>
        <p:grpSp>
          <p:nvGrpSpPr>
            <p:cNvPr id="27" name="Group 26"/>
            <p:cNvGrpSpPr/>
            <p:nvPr/>
          </p:nvGrpSpPr>
          <p:grpSpPr>
            <a:xfrm>
              <a:off x="3825" y="5190"/>
              <a:ext cx="7932" cy="5168"/>
              <a:chOff x="1540" y="4375"/>
              <a:chExt cx="7932" cy="5168"/>
            </a:xfrm>
          </p:grpSpPr>
          <p:grpSp>
            <p:nvGrpSpPr>
              <p:cNvPr id="6" name="Group 5"/>
              <p:cNvGrpSpPr/>
              <p:nvPr/>
            </p:nvGrpSpPr>
            <p:grpSpPr>
              <a:xfrm>
                <a:off x="1978" y="4467"/>
                <a:ext cx="7067" cy="4472"/>
                <a:chOff x="13308" y="3543"/>
                <a:chExt cx="11426" cy="8716"/>
              </a:xfrm>
            </p:grpSpPr>
            <p:pic>
              <p:nvPicPr>
                <p:cNvPr id="14" name="Picture 13" descr="Screenshot (53)"/>
                <p:cNvPicPr>
                  <a:picLocks noChangeAspect="1"/>
                </p:cNvPicPr>
                <p:nvPr/>
              </p:nvPicPr>
              <p:blipFill>
                <a:blip r:embed="rId2"/>
                <a:srcRect l="70557" t="47861" r="5776" b="40417"/>
                <a:stretch>
                  <a:fillRect/>
                </a:stretch>
              </p:blipFill>
              <p:spPr>
                <a:xfrm>
                  <a:off x="13308" y="5327"/>
                  <a:ext cx="4112" cy="1146"/>
                </a:xfrm>
                <a:prstGeom prst="rect">
                  <a:avLst/>
                </a:prstGeom>
              </p:spPr>
            </p:pic>
            <p:pic>
              <p:nvPicPr>
                <p:cNvPr id="13" name="Picture 12" descr="Screenshot (52)"/>
                <p:cNvPicPr>
                  <a:picLocks noChangeAspect="1"/>
                </p:cNvPicPr>
                <p:nvPr/>
              </p:nvPicPr>
              <p:blipFill>
                <a:blip r:embed="rId3"/>
                <a:srcRect l="70250" t="47639" r="6995" b="39546"/>
                <a:stretch>
                  <a:fillRect/>
                </a:stretch>
              </p:blipFill>
              <p:spPr>
                <a:xfrm>
                  <a:off x="13353" y="8211"/>
                  <a:ext cx="4044" cy="1282"/>
                </a:xfrm>
                <a:prstGeom prst="rect">
                  <a:avLst/>
                </a:prstGeom>
              </p:spPr>
            </p:pic>
            <p:pic>
              <p:nvPicPr>
                <p:cNvPr id="3" name="Picture 2" descr="Screenshot (54)"/>
                <p:cNvPicPr>
                  <a:picLocks noChangeAspect="1"/>
                </p:cNvPicPr>
                <p:nvPr/>
              </p:nvPicPr>
              <p:blipFill>
                <a:blip r:embed="rId4"/>
                <a:srcRect l="77295" t="25991" r="17940" b="19306"/>
                <a:stretch>
                  <a:fillRect/>
                </a:stretch>
              </p:blipFill>
              <p:spPr>
                <a:xfrm>
                  <a:off x="18236" y="5237"/>
                  <a:ext cx="1085" cy="7022"/>
                </a:xfrm>
                <a:prstGeom prst="rect">
                  <a:avLst/>
                </a:prstGeom>
              </p:spPr>
            </p:pic>
            <p:pic>
              <p:nvPicPr>
                <p:cNvPr id="5" name="Picture 4" descr="Screenshot (55)"/>
                <p:cNvPicPr>
                  <a:picLocks noChangeAspect="1"/>
                </p:cNvPicPr>
                <p:nvPr/>
              </p:nvPicPr>
              <p:blipFill>
                <a:blip r:embed="rId5"/>
                <a:srcRect l="77530" t="26778" r="17905" b="19074"/>
                <a:stretch>
                  <a:fillRect/>
                </a:stretch>
              </p:blipFill>
              <p:spPr>
                <a:xfrm>
                  <a:off x="20159" y="5327"/>
                  <a:ext cx="1036" cy="6930"/>
                </a:xfrm>
                <a:prstGeom prst="rect">
                  <a:avLst/>
                </a:prstGeom>
              </p:spPr>
            </p:pic>
            <p:sp>
              <p:nvSpPr>
                <p:cNvPr id="7" name="TextBox 17"/>
                <p:cNvSpPr txBox="1"/>
                <p:nvPr/>
              </p:nvSpPr>
              <p:spPr>
                <a:xfrm>
                  <a:off x="13958" y="6459"/>
                  <a:ext cx="2767" cy="1842"/>
                </a:xfrm>
                <a:prstGeom prst="rect">
                  <a:avLst/>
                </a:prstGeom>
              </p:spPr>
              <p:txBody>
                <a:bodyPr wrap="square" lIns="0" tIns="0" rIns="0" bIns="0" rtlCol="0" anchor="t">
                  <a:spAutoFit/>
                </a:bodyPr>
                <a:lstStyle/>
                <a:p>
                  <a:pPr marL="0" lvl="0" indent="0" algn="ctr">
                    <a:lnSpc>
                      <a:spcPts val="4680"/>
                    </a:lnSpc>
                    <a:spcBef>
                      <a:spcPct val="0"/>
                    </a:spcBef>
                  </a:pPr>
                  <a:r>
                    <a:rPr lang="en-US" sz="2800" spc="-72">
                      <a:solidFill>
                        <a:schemeClr val="tx1"/>
                      </a:solidFill>
                      <a:sym typeface="+mn-ea"/>
                    </a:rPr>
                    <a:t>Bottom</a:t>
                  </a:r>
                </a:p>
              </p:txBody>
            </p:sp>
            <p:sp>
              <p:nvSpPr>
                <p:cNvPr id="8" name="TextBox 17"/>
                <p:cNvSpPr txBox="1"/>
                <p:nvPr/>
              </p:nvSpPr>
              <p:spPr>
                <a:xfrm>
                  <a:off x="14149" y="9493"/>
                  <a:ext cx="2767" cy="1842"/>
                </a:xfrm>
                <a:prstGeom prst="rect">
                  <a:avLst/>
                </a:prstGeom>
              </p:spPr>
              <p:txBody>
                <a:bodyPr wrap="square" lIns="0" tIns="0" rIns="0" bIns="0" rtlCol="0" anchor="t">
                  <a:spAutoFit/>
                </a:bodyPr>
                <a:lstStyle/>
                <a:p>
                  <a:pPr marL="0" lvl="0" indent="0" algn="ctr">
                    <a:lnSpc>
                      <a:spcPts val="4680"/>
                    </a:lnSpc>
                    <a:spcBef>
                      <a:spcPct val="0"/>
                    </a:spcBef>
                  </a:pPr>
                  <a:r>
                    <a:rPr lang="en-US" sz="2800" spc="-72">
                      <a:solidFill>
                        <a:schemeClr val="tx1"/>
                      </a:solidFill>
                      <a:sym typeface="+mn-ea"/>
                    </a:rPr>
                    <a:t>Top</a:t>
                  </a:r>
                </a:p>
              </p:txBody>
            </p:sp>
            <p:sp>
              <p:nvSpPr>
                <p:cNvPr id="18" name="TextBox 17"/>
                <p:cNvSpPr txBox="1"/>
                <p:nvPr/>
              </p:nvSpPr>
              <p:spPr>
                <a:xfrm>
                  <a:off x="17298" y="3543"/>
                  <a:ext cx="2767" cy="1842"/>
                </a:xfrm>
                <a:prstGeom prst="rect">
                  <a:avLst/>
                </a:prstGeom>
              </p:spPr>
              <p:txBody>
                <a:bodyPr wrap="square" lIns="0" tIns="0" rIns="0" bIns="0" rtlCol="0" anchor="t">
                  <a:spAutoFit/>
                </a:bodyPr>
                <a:lstStyle/>
                <a:p>
                  <a:pPr marL="0" lvl="0" indent="0" algn="ctr">
                    <a:lnSpc>
                      <a:spcPts val="4680"/>
                    </a:lnSpc>
                    <a:spcBef>
                      <a:spcPct val="0"/>
                    </a:spcBef>
                  </a:pPr>
                  <a:r>
                    <a:rPr lang="en-US" sz="2800" spc="-72">
                      <a:solidFill>
                        <a:schemeClr val="tx1"/>
                      </a:solidFill>
                      <a:sym typeface="+mn-ea"/>
                    </a:rPr>
                    <a:t>Left</a:t>
                  </a:r>
                </a:p>
              </p:txBody>
            </p:sp>
            <p:sp>
              <p:nvSpPr>
                <p:cNvPr id="19" name="TextBox 17"/>
                <p:cNvSpPr txBox="1"/>
                <p:nvPr/>
              </p:nvSpPr>
              <p:spPr>
                <a:xfrm>
                  <a:off x="19437" y="3559"/>
                  <a:ext cx="2767" cy="1842"/>
                </a:xfrm>
                <a:prstGeom prst="rect">
                  <a:avLst/>
                </a:prstGeom>
              </p:spPr>
              <p:txBody>
                <a:bodyPr wrap="square" lIns="0" tIns="0" rIns="0" bIns="0" rtlCol="0" anchor="t">
                  <a:spAutoFit/>
                </a:bodyPr>
                <a:lstStyle/>
                <a:p>
                  <a:pPr marL="0" lvl="0" indent="0" algn="ctr">
                    <a:lnSpc>
                      <a:spcPts val="4680"/>
                    </a:lnSpc>
                    <a:spcBef>
                      <a:spcPct val="0"/>
                    </a:spcBef>
                  </a:pPr>
                  <a:r>
                    <a:rPr lang="en-US" sz="2800" spc="-72">
                      <a:solidFill>
                        <a:schemeClr val="tx1"/>
                      </a:solidFill>
                      <a:sym typeface="+mn-ea"/>
                    </a:rPr>
                    <a:t>Right</a:t>
                  </a:r>
                </a:p>
              </p:txBody>
            </p:sp>
            <p:sp>
              <p:nvSpPr>
                <p:cNvPr id="20" name="TextBox 17"/>
                <p:cNvSpPr txBox="1"/>
                <p:nvPr/>
              </p:nvSpPr>
              <p:spPr>
                <a:xfrm>
                  <a:off x="21967" y="3573"/>
                  <a:ext cx="2767" cy="1842"/>
                </a:xfrm>
                <a:prstGeom prst="rect">
                  <a:avLst/>
                </a:prstGeom>
              </p:spPr>
              <p:txBody>
                <a:bodyPr wrap="square" lIns="0" tIns="0" rIns="0" bIns="0" rtlCol="0" anchor="t">
                  <a:spAutoFit/>
                </a:bodyPr>
                <a:lstStyle/>
                <a:p>
                  <a:pPr marL="0" lvl="0" indent="0" algn="ctr">
                    <a:lnSpc>
                      <a:spcPts val="4680"/>
                    </a:lnSpc>
                    <a:spcBef>
                      <a:spcPct val="0"/>
                    </a:spcBef>
                  </a:pPr>
                  <a:r>
                    <a:rPr lang="en-US" sz="2800" spc="-72">
                      <a:solidFill>
                        <a:schemeClr val="tx1"/>
                      </a:solidFill>
                      <a:sym typeface="+mn-ea"/>
                    </a:rPr>
                    <a:t>Rear</a:t>
                  </a:r>
                </a:p>
              </p:txBody>
            </p:sp>
            <p:pic>
              <p:nvPicPr>
                <p:cNvPr id="21" name="Picture 16" descr="Screenshot (56)"/>
                <p:cNvPicPr>
                  <a:picLocks noChangeAspect="1"/>
                </p:cNvPicPr>
                <p:nvPr/>
              </p:nvPicPr>
              <p:blipFill>
                <a:blip r:embed="rId6"/>
                <a:srcRect l="69953" t="38833" r="10250" b="25250"/>
                <a:stretch>
                  <a:fillRect/>
                </a:stretch>
              </p:blipFill>
              <p:spPr>
                <a:xfrm>
                  <a:off x="22033" y="5216"/>
                  <a:ext cx="2635" cy="2690"/>
                </a:xfrm>
                <a:prstGeom prst="rect">
                  <a:avLst/>
                </a:prstGeom>
              </p:spPr>
            </p:pic>
            <p:pic>
              <p:nvPicPr>
                <p:cNvPr id="22" name="Picture 17" descr="Screenshot (57)"/>
                <p:cNvPicPr>
                  <a:picLocks noChangeAspect="1"/>
                </p:cNvPicPr>
                <p:nvPr/>
              </p:nvPicPr>
              <p:blipFill>
                <a:blip r:embed="rId7"/>
                <a:srcRect l="70312" t="41139" r="10500" b="29259"/>
                <a:stretch>
                  <a:fillRect/>
                </a:stretch>
              </p:blipFill>
              <p:spPr>
                <a:xfrm>
                  <a:off x="22033" y="7708"/>
                  <a:ext cx="2635" cy="2289"/>
                </a:xfrm>
                <a:prstGeom prst="rect">
                  <a:avLst/>
                </a:prstGeom>
              </p:spPr>
            </p:pic>
            <p:pic>
              <p:nvPicPr>
                <p:cNvPr id="23" name="Picture 18" descr="Screenshot (58)"/>
                <p:cNvPicPr>
                  <a:picLocks noChangeAspect="1"/>
                </p:cNvPicPr>
                <p:nvPr/>
              </p:nvPicPr>
              <p:blipFill>
                <a:blip r:embed="rId8"/>
                <a:srcRect l="70677" t="40139" r="10438" b="30685"/>
                <a:stretch>
                  <a:fillRect/>
                </a:stretch>
              </p:blipFill>
              <p:spPr>
                <a:xfrm>
                  <a:off x="22033" y="9903"/>
                  <a:ext cx="2635" cy="2291"/>
                </a:xfrm>
                <a:prstGeom prst="rect">
                  <a:avLst/>
                </a:prstGeom>
              </p:spPr>
            </p:pic>
          </p:grpSp>
          <p:sp>
            <p:nvSpPr>
              <p:cNvPr id="25" name="Rectangles 24"/>
              <p:cNvSpPr/>
              <p:nvPr/>
            </p:nvSpPr>
            <p:spPr>
              <a:xfrm>
                <a:off x="1540" y="4375"/>
                <a:ext cx="7932" cy="5168"/>
              </a:xfrm>
              <a:prstGeom prst="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s 27"/>
            <p:cNvSpPr/>
            <p:nvPr/>
          </p:nvSpPr>
          <p:spPr>
            <a:xfrm>
              <a:off x="12839" y="5190"/>
              <a:ext cx="3125" cy="21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Box 29"/>
            <p:cNvSpPr txBox="1"/>
            <p:nvPr/>
          </p:nvSpPr>
          <p:spPr>
            <a:xfrm>
              <a:off x="6376" y="10830"/>
              <a:ext cx="2921" cy="774"/>
            </a:xfrm>
            <a:prstGeom prst="rect">
              <a:avLst/>
            </a:prstGeom>
            <a:noFill/>
          </p:spPr>
          <p:txBody>
            <a:bodyPr wrap="none" rtlCol="0" anchor="t">
              <a:spAutoFit/>
            </a:bodyPr>
            <a:lstStyle/>
            <a:p>
              <a:pPr indent="0">
                <a:lnSpc>
                  <a:spcPts val="3120"/>
                </a:lnSpc>
                <a:spcBef>
                  <a:spcPct val="0"/>
                </a:spcBef>
              </a:pPr>
              <a:r>
                <a:rPr lang="en-US" sz="2400" b="1" spc="-48">
                  <a:solidFill>
                    <a:srgbClr val="000000"/>
                  </a:solidFill>
                  <a:latin typeface="Calibri" panose="020F0502020204030204" charset="0"/>
                  <a:cs typeface="Calibri" panose="020F0502020204030204" charset="0"/>
                  <a:sym typeface="+mn-ea"/>
                </a:rPr>
                <a:t>IMAGE INPUT</a:t>
              </a:r>
              <a:endParaRPr lang="en-US" sz="2400" b="1"/>
            </a:p>
          </p:txBody>
        </p:sp>
        <p:sp>
          <p:nvSpPr>
            <p:cNvPr id="31" name="Text Box 30"/>
            <p:cNvSpPr txBox="1"/>
            <p:nvPr/>
          </p:nvSpPr>
          <p:spPr>
            <a:xfrm>
              <a:off x="13717" y="5146"/>
              <a:ext cx="1575" cy="2034"/>
            </a:xfrm>
            <a:prstGeom prst="rect">
              <a:avLst/>
            </a:prstGeom>
            <a:noFill/>
          </p:spPr>
          <p:txBody>
            <a:bodyPr wrap="square" rtlCol="0" anchor="t">
              <a:spAutoFit/>
            </a:bodyPr>
            <a:lstStyle/>
            <a:p>
              <a:pPr indent="0">
                <a:lnSpc>
                  <a:spcPts val="3120"/>
                </a:lnSpc>
                <a:spcBef>
                  <a:spcPct val="0"/>
                </a:spcBef>
              </a:pPr>
              <a:r>
                <a:rPr lang="en-US" sz="2400" b="1" spc="-48">
                  <a:solidFill>
                    <a:srgbClr val="000000"/>
                  </a:solidFill>
                  <a:latin typeface="Calibri" panose="020F0502020204030204" charset="0"/>
                  <a:cs typeface="Calibri" panose="020F0502020204030204" charset="0"/>
                  <a:sym typeface="+mn-ea"/>
                </a:rPr>
                <a:t>REAR </a:t>
              </a:r>
              <a:endParaRPr lang="en-US" sz="2400" spc="-48">
                <a:solidFill>
                  <a:srgbClr val="000000"/>
                </a:solidFill>
                <a:latin typeface="Calibri" panose="020F0502020204030204" charset="0"/>
                <a:cs typeface="Calibri" panose="020F0502020204030204" charset="0"/>
                <a:sym typeface="+mn-ea"/>
              </a:endParaRPr>
            </a:p>
            <a:p>
              <a:pPr marL="342900" indent="-342900">
                <a:lnSpc>
                  <a:spcPts val="3120"/>
                </a:lnSpc>
                <a:spcBef>
                  <a:spcPct val="0"/>
                </a:spcBef>
                <a:buFont typeface="Arial" panose="020B0604020202020204" pitchFamily="34" charset="0"/>
                <a:buChar char="•"/>
              </a:pPr>
              <a:r>
                <a:rPr lang="en-US" sz="2400" spc="-48">
                  <a:solidFill>
                    <a:srgbClr val="000000"/>
                  </a:solidFill>
                  <a:highlight>
                    <a:srgbClr val="FF0000"/>
                  </a:highlight>
                  <a:latin typeface="Calibri" panose="020F0502020204030204" charset="0"/>
                  <a:cs typeface="Calibri" panose="020F0502020204030204" charset="0"/>
                  <a:sym typeface="+mn-ea"/>
                </a:rPr>
                <a:t>NG</a:t>
              </a:r>
            </a:p>
            <a:p>
              <a:pPr marL="342900" indent="-342900">
                <a:lnSpc>
                  <a:spcPts val="3120"/>
                </a:lnSpc>
                <a:spcBef>
                  <a:spcPct val="0"/>
                </a:spcBef>
                <a:buFont typeface="Arial" panose="020B0604020202020204" pitchFamily="34" charset="0"/>
                <a:buChar char="•"/>
              </a:pPr>
              <a:r>
                <a:rPr lang="en-US" sz="2400" spc="-48">
                  <a:solidFill>
                    <a:srgbClr val="000000"/>
                  </a:solidFill>
                  <a:highlight>
                    <a:srgbClr val="00FF00"/>
                  </a:highlight>
                  <a:latin typeface="Calibri" panose="020F0502020204030204" charset="0"/>
                  <a:cs typeface="Calibri" panose="020F0502020204030204" charset="0"/>
                  <a:sym typeface="+mn-ea"/>
                </a:rPr>
                <a:t>OK</a:t>
              </a:r>
            </a:p>
          </p:txBody>
        </p:sp>
        <p:sp>
          <p:nvSpPr>
            <p:cNvPr id="32" name="Rectangles 31"/>
            <p:cNvSpPr/>
            <p:nvPr/>
          </p:nvSpPr>
          <p:spPr>
            <a:xfrm>
              <a:off x="12839" y="8248"/>
              <a:ext cx="3125" cy="21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Box 32"/>
            <p:cNvSpPr txBox="1"/>
            <p:nvPr/>
          </p:nvSpPr>
          <p:spPr>
            <a:xfrm>
              <a:off x="13686" y="8144"/>
              <a:ext cx="1661" cy="2034"/>
            </a:xfrm>
            <a:prstGeom prst="rect">
              <a:avLst/>
            </a:prstGeom>
            <a:noFill/>
          </p:spPr>
          <p:txBody>
            <a:bodyPr wrap="square" rtlCol="0" anchor="t">
              <a:spAutoFit/>
            </a:bodyPr>
            <a:lstStyle/>
            <a:p>
              <a:pPr indent="0">
                <a:lnSpc>
                  <a:spcPts val="3120"/>
                </a:lnSpc>
                <a:spcBef>
                  <a:spcPct val="0"/>
                </a:spcBef>
              </a:pPr>
              <a:r>
                <a:rPr lang="en-US" sz="2400" b="1" spc="-48">
                  <a:solidFill>
                    <a:srgbClr val="000000"/>
                  </a:solidFill>
                  <a:latin typeface="Calibri" panose="020F0502020204030204" charset="0"/>
                  <a:cs typeface="Calibri" panose="020F0502020204030204" charset="0"/>
                  <a:sym typeface="+mn-ea"/>
                </a:rPr>
                <a:t>SIDE </a:t>
              </a:r>
            </a:p>
            <a:p>
              <a:pPr marL="342900" indent="-342900">
                <a:lnSpc>
                  <a:spcPts val="3120"/>
                </a:lnSpc>
                <a:spcBef>
                  <a:spcPct val="0"/>
                </a:spcBef>
                <a:buFont typeface="Arial" panose="020B0604020202020204" pitchFamily="34" charset="0"/>
                <a:buChar char="•"/>
              </a:pPr>
              <a:r>
                <a:rPr lang="en-US" sz="2400" spc="-48">
                  <a:solidFill>
                    <a:srgbClr val="000000"/>
                  </a:solidFill>
                  <a:highlight>
                    <a:srgbClr val="FF0000"/>
                  </a:highlight>
                  <a:latin typeface="Calibri" panose="020F0502020204030204" charset="0"/>
                  <a:cs typeface="Calibri" panose="020F0502020204030204" charset="0"/>
                  <a:sym typeface="+mn-ea"/>
                </a:rPr>
                <a:t>NG</a:t>
              </a:r>
            </a:p>
            <a:p>
              <a:pPr marL="342900" indent="-342900">
                <a:lnSpc>
                  <a:spcPts val="3120"/>
                </a:lnSpc>
                <a:spcBef>
                  <a:spcPct val="0"/>
                </a:spcBef>
                <a:buFont typeface="Arial" panose="020B0604020202020204" pitchFamily="34" charset="0"/>
                <a:buChar char="•"/>
              </a:pPr>
              <a:r>
                <a:rPr lang="en-US" sz="2400" spc="-48">
                  <a:solidFill>
                    <a:srgbClr val="000000"/>
                  </a:solidFill>
                  <a:highlight>
                    <a:srgbClr val="00FF00"/>
                  </a:highlight>
                  <a:latin typeface="Calibri" panose="020F0502020204030204" charset="0"/>
                  <a:cs typeface="Calibri" panose="020F0502020204030204" charset="0"/>
                  <a:sym typeface="+mn-ea"/>
                </a:rPr>
                <a:t>OK</a:t>
              </a:r>
            </a:p>
          </p:txBody>
        </p:sp>
        <p:cxnSp>
          <p:nvCxnSpPr>
            <p:cNvPr id="36" name="Straight Arrow Connector 35"/>
            <p:cNvCxnSpPr>
              <a:endCxn id="28" idx="1"/>
            </p:cNvCxnSpPr>
            <p:nvPr/>
          </p:nvCxnSpPr>
          <p:spPr>
            <a:xfrm flipV="1">
              <a:off x="11757" y="6245"/>
              <a:ext cx="1082" cy="1529"/>
            </a:xfrm>
            <a:prstGeom prst="straightConnector1">
              <a:avLst/>
            </a:prstGeom>
            <a:ln w="76200">
              <a:solidFill>
                <a:schemeClr val="accent1">
                  <a:shade val="95000"/>
                  <a:satMod val="105000"/>
                  <a:alpha val="99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32" idx="1"/>
            </p:cNvCxnSpPr>
            <p:nvPr/>
          </p:nvCxnSpPr>
          <p:spPr>
            <a:xfrm>
              <a:off x="11878" y="7714"/>
              <a:ext cx="961" cy="158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00" name="Picture 99"/>
            <p:cNvPicPr/>
            <p:nvPr/>
          </p:nvPicPr>
          <p:blipFill>
            <a:blip r:embed="rId9"/>
            <a:stretch>
              <a:fillRect/>
            </a:stretch>
          </p:blipFill>
          <p:spPr>
            <a:xfrm>
              <a:off x="17527" y="8165"/>
              <a:ext cx="2440" cy="2275"/>
            </a:xfrm>
            <a:prstGeom prst="rect">
              <a:avLst/>
            </a:prstGeom>
            <a:noFill/>
            <a:ln w="9525">
              <a:noFill/>
            </a:ln>
          </p:spPr>
        </p:pic>
        <p:cxnSp>
          <p:nvCxnSpPr>
            <p:cNvPr id="38" name="Straight Arrow Connector 37"/>
            <p:cNvCxnSpPr>
              <a:endCxn id="40" idx="1"/>
            </p:cNvCxnSpPr>
            <p:nvPr/>
          </p:nvCxnSpPr>
          <p:spPr>
            <a:xfrm flipV="1">
              <a:off x="15964" y="6245"/>
              <a:ext cx="1563" cy="27"/>
            </a:xfrm>
            <a:prstGeom prst="straightConnector1">
              <a:avLst/>
            </a:prstGeom>
            <a:ln w="76200">
              <a:solidFill>
                <a:schemeClr val="accent1">
                  <a:shade val="95000"/>
                  <a:satMod val="105000"/>
                  <a:alpha val="99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2" idx="3"/>
              <a:endCxn id="100" idx="1"/>
            </p:cNvCxnSpPr>
            <p:nvPr/>
          </p:nvCxnSpPr>
          <p:spPr>
            <a:xfrm>
              <a:off x="15964" y="9303"/>
              <a:ext cx="1563" cy="0"/>
            </a:xfrm>
            <a:prstGeom prst="straightConnector1">
              <a:avLst/>
            </a:prstGeom>
            <a:ln w="76200">
              <a:solidFill>
                <a:schemeClr val="accent1">
                  <a:shade val="95000"/>
                  <a:satMod val="105000"/>
                  <a:alpha val="99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0" name="Picture 39"/>
            <p:cNvPicPr/>
            <p:nvPr/>
          </p:nvPicPr>
          <p:blipFill>
            <a:blip r:embed="rId9"/>
            <a:stretch>
              <a:fillRect/>
            </a:stretch>
          </p:blipFill>
          <p:spPr>
            <a:xfrm>
              <a:off x="17527" y="5107"/>
              <a:ext cx="2440" cy="2275"/>
            </a:xfrm>
            <a:prstGeom prst="rect">
              <a:avLst/>
            </a:prstGeom>
            <a:noFill/>
            <a:ln w="9525">
              <a:noFill/>
            </a:ln>
          </p:spPr>
        </p:pic>
        <p:cxnSp>
          <p:nvCxnSpPr>
            <p:cNvPr id="41" name="Straight Arrow Connector 40"/>
            <p:cNvCxnSpPr/>
            <p:nvPr/>
          </p:nvCxnSpPr>
          <p:spPr>
            <a:xfrm flipV="1">
              <a:off x="19810" y="6140"/>
              <a:ext cx="1645" cy="12"/>
            </a:xfrm>
            <a:prstGeom prst="straightConnector1">
              <a:avLst/>
            </a:prstGeom>
            <a:ln w="76200">
              <a:solidFill>
                <a:schemeClr val="accent1">
                  <a:shade val="95000"/>
                  <a:satMod val="105000"/>
                  <a:alpha val="99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19772" y="9156"/>
              <a:ext cx="1601" cy="38"/>
            </a:xfrm>
            <a:prstGeom prst="straightConnector1">
              <a:avLst/>
            </a:prstGeom>
            <a:ln w="76200">
              <a:solidFill>
                <a:schemeClr val="accent1">
                  <a:shade val="95000"/>
                  <a:satMod val="105000"/>
                  <a:alpha val="99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s 43"/>
            <p:cNvSpPr/>
            <p:nvPr/>
          </p:nvSpPr>
          <p:spPr>
            <a:xfrm>
              <a:off x="21421" y="5189"/>
              <a:ext cx="3637" cy="21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s 44"/>
            <p:cNvSpPr/>
            <p:nvPr/>
          </p:nvSpPr>
          <p:spPr>
            <a:xfrm>
              <a:off x="21360" y="8075"/>
              <a:ext cx="3607" cy="21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 Box 45"/>
            <p:cNvSpPr txBox="1"/>
            <p:nvPr/>
          </p:nvSpPr>
          <p:spPr>
            <a:xfrm>
              <a:off x="21421" y="5857"/>
              <a:ext cx="3634" cy="774"/>
            </a:xfrm>
            <a:prstGeom prst="rect">
              <a:avLst/>
            </a:prstGeom>
            <a:noFill/>
          </p:spPr>
          <p:txBody>
            <a:bodyPr wrap="square" rtlCol="0" anchor="t">
              <a:spAutoFit/>
            </a:bodyPr>
            <a:lstStyle/>
            <a:p>
              <a:pPr indent="0" algn="ctr">
                <a:lnSpc>
                  <a:spcPts val="3120"/>
                </a:lnSpc>
                <a:spcBef>
                  <a:spcPct val="0"/>
                </a:spcBef>
              </a:pPr>
              <a:r>
                <a:rPr lang="en-US" sz="2400" b="1" spc="-48">
                  <a:solidFill>
                    <a:srgbClr val="000000"/>
                  </a:solidFill>
                  <a:latin typeface="Calibri" panose="020F0502020204030204" charset="0"/>
                  <a:cs typeface="Calibri" panose="020F0502020204030204" charset="0"/>
                  <a:sym typeface="+mn-ea"/>
                </a:rPr>
                <a:t>AIModelRear.zip</a:t>
              </a:r>
              <a:endParaRPr lang="en-US" sz="2400" spc="-48">
                <a:solidFill>
                  <a:srgbClr val="000000"/>
                </a:solidFill>
                <a:highlight>
                  <a:srgbClr val="00FF00"/>
                </a:highlight>
                <a:latin typeface="Calibri" panose="020F0502020204030204" charset="0"/>
                <a:cs typeface="Calibri" panose="020F0502020204030204" charset="0"/>
                <a:sym typeface="+mn-ea"/>
              </a:endParaRPr>
            </a:p>
          </p:txBody>
        </p:sp>
        <p:sp>
          <p:nvSpPr>
            <p:cNvPr id="47" name="Text Box 46"/>
            <p:cNvSpPr txBox="1"/>
            <p:nvPr/>
          </p:nvSpPr>
          <p:spPr>
            <a:xfrm>
              <a:off x="21289" y="8788"/>
              <a:ext cx="3634" cy="774"/>
            </a:xfrm>
            <a:prstGeom prst="rect">
              <a:avLst/>
            </a:prstGeom>
            <a:noFill/>
          </p:spPr>
          <p:txBody>
            <a:bodyPr wrap="square" rtlCol="0" anchor="t">
              <a:spAutoFit/>
            </a:bodyPr>
            <a:lstStyle/>
            <a:p>
              <a:pPr indent="0" algn="ctr">
                <a:lnSpc>
                  <a:spcPts val="3120"/>
                </a:lnSpc>
                <a:spcBef>
                  <a:spcPct val="0"/>
                </a:spcBef>
              </a:pPr>
              <a:r>
                <a:rPr lang="en-US" sz="2400" b="1" spc="-48">
                  <a:solidFill>
                    <a:srgbClr val="000000"/>
                  </a:solidFill>
                  <a:latin typeface="Calibri" panose="020F0502020204030204" charset="0"/>
                  <a:cs typeface="Calibri" panose="020F0502020204030204" charset="0"/>
                  <a:sym typeface="+mn-ea"/>
                </a:rPr>
                <a:t>AIModelSide.zip</a:t>
              </a:r>
              <a:endParaRPr lang="en-US" sz="2400" spc="-48">
                <a:solidFill>
                  <a:srgbClr val="000000"/>
                </a:solidFill>
                <a:highlight>
                  <a:srgbClr val="00FF00"/>
                </a:highlight>
                <a:latin typeface="Calibri" panose="020F0502020204030204" charset="0"/>
                <a:cs typeface="Calibri" panose="020F0502020204030204" charset="0"/>
                <a:sym typeface="+mn-ea"/>
              </a:endParaRPr>
            </a:p>
          </p:txBody>
        </p:sp>
        <p:sp>
          <p:nvSpPr>
            <p:cNvPr id="48" name="Text Box 47"/>
            <p:cNvSpPr txBox="1"/>
            <p:nvPr/>
          </p:nvSpPr>
          <p:spPr>
            <a:xfrm>
              <a:off x="13799" y="10865"/>
              <a:ext cx="1445" cy="774"/>
            </a:xfrm>
            <a:prstGeom prst="rect">
              <a:avLst/>
            </a:prstGeom>
            <a:noFill/>
          </p:spPr>
          <p:txBody>
            <a:bodyPr wrap="none" rtlCol="0" anchor="t">
              <a:spAutoFit/>
            </a:bodyPr>
            <a:lstStyle/>
            <a:p>
              <a:pPr indent="0">
                <a:lnSpc>
                  <a:spcPts val="3120"/>
                </a:lnSpc>
                <a:spcBef>
                  <a:spcPct val="0"/>
                </a:spcBef>
              </a:pPr>
              <a:r>
                <a:rPr lang="en-US" sz="2400" b="1" spc="-48">
                  <a:solidFill>
                    <a:srgbClr val="000000"/>
                  </a:solidFill>
                  <a:latin typeface="Calibri" panose="020F0502020204030204" charset="0"/>
                  <a:cs typeface="Calibri" panose="020F0502020204030204" charset="0"/>
                  <a:sym typeface="+mn-ea"/>
                </a:rPr>
                <a:t>CLASS</a:t>
              </a:r>
              <a:endParaRPr lang="en-US" sz="2400" b="1"/>
            </a:p>
          </p:txBody>
        </p:sp>
        <p:sp>
          <p:nvSpPr>
            <p:cNvPr id="49" name="Text Box 48"/>
            <p:cNvSpPr txBox="1"/>
            <p:nvPr/>
          </p:nvSpPr>
          <p:spPr>
            <a:xfrm>
              <a:off x="17765" y="10830"/>
              <a:ext cx="1486" cy="774"/>
            </a:xfrm>
            <a:prstGeom prst="rect">
              <a:avLst/>
            </a:prstGeom>
            <a:noFill/>
          </p:spPr>
          <p:txBody>
            <a:bodyPr wrap="none" rtlCol="0" anchor="t">
              <a:spAutoFit/>
            </a:bodyPr>
            <a:lstStyle/>
            <a:p>
              <a:pPr indent="0">
                <a:lnSpc>
                  <a:spcPts val="3120"/>
                </a:lnSpc>
                <a:spcBef>
                  <a:spcPct val="0"/>
                </a:spcBef>
              </a:pPr>
              <a:r>
                <a:rPr lang="en-US" sz="2400" b="1" spc="-48">
                  <a:solidFill>
                    <a:srgbClr val="000000"/>
                  </a:solidFill>
                  <a:latin typeface="Calibri" panose="020F0502020204030204" charset="0"/>
                  <a:cs typeface="Calibri" panose="020F0502020204030204" charset="0"/>
                  <a:sym typeface="+mn-ea"/>
                </a:rPr>
                <a:t>TRAIN</a:t>
              </a:r>
              <a:endParaRPr lang="en-US" sz="2400" b="1"/>
            </a:p>
          </p:txBody>
        </p:sp>
        <p:sp>
          <p:nvSpPr>
            <p:cNvPr id="51" name="Text Box 50"/>
            <p:cNvSpPr txBox="1"/>
            <p:nvPr/>
          </p:nvSpPr>
          <p:spPr>
            <a:xfrm>
              <a:off x="21289" y="10651"/>
              <a:ext cx="3765" cy="774"/>
            </a:xfrm>
            <a:prstGeom prst="rect">
              <a:avLst/>
            </a:prstGeom>
            <a:noFill/>
          </p:spPr>
          <p:txBody>
            <a:bodyPr wrap="square" rtlCol="0">
              <a:spAutoFit/>
            </a:bodyPr>
            <a:lstStyle/>
            <a:p>
              <a:pPr indent="0" algn="ctr">
                <a:lnSpc>
                  <a:spcPts val="3120"/>
                </a:lnSpc>
                <a:spcBef>
                  <a:spcPct val="0"/>
                </a:spcBef>
              </a:pPr>
              <a:r>
                <a:rPr lang="en-US" sz="2400" b="1" spc="-48">
                  <a:solidFill>
                    <a:srgbClr val="000000"/>
                  </a:solidFill>
                  <a:latin typeface="Calibri" panose="020F0502020204030204" charset="0"/>
                  <a:cs typeface="Calibri" panose="020F0502020204030204" charset="0"/>
                  <a:sym typeface="+mn-ea"/>
                </a:rPr>
                <a:t>MODEL OUTPUT</a:t>
              </a: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Box 3"/>
          <p:cNvSpPr txBox="1"/>
          <p:nvPr/>
        </p:nvSpPr>
        <p:spPr>
          <a:xfrm>
            <a:off x="901700" y="564515"/>
            <a:ext cx="7600315" cy="1219835"/>
          </a:xfrm>
          <a:prstGeom prst="rect">
            <a:avLst/>
          </a:prstGeom>
          <a:noFill/>
        </p:spPr>
        <p:txBody>
          <a:bodyPr wrap="none" rtlCol="0" anchor="t">
            <a:spAutoFit/>
          </a:bodyPr>
          <a:lstStyle/>
          <a:p>
            <a:pPr indent="0">
              <a:lnSpc>
                <a:spcPts val="8800"/>
              </a:lnSpc>
              <a:spcBef>
                <a:spcPct val="0"/>
              </a:spcBef>
            </a:pPr>
            <a:r>
              <a:rPr lang="en-US" sz="7200" b="1">
                <a:latin typeface="+mj-lt"/>
                <a:cs typeface="+mj-lt"/>
                <a:sym typeface="+mn-ea"/>
              </a:rPr>
              <a:t>STEP TRAIN MODEL</a:t>
            </a:r>
            <a:endParaRPr lang="en-US" altLang="th-TH" sz="7200" b="1">
              <a:latin typeface="+mj-lt"/>
              <a:cs typeface="+mj-lt"/>
              <a:sym typeface="+mn-ea"/>
            </a:endParaRPr>
          </a:p>
        </p:txBody>
      </p:sp>
      <p:sp>
        <p:nvSpPr>
          <p:cNvPr id="26" name="Text Box 25"/>
          <p:cNvSpPr txBox="1"/>
          <p:nvPr/>
        </p:nvSpPr>
        <p:spPr>
          <a:xfrm>
            <a:off x="977900" y="1912620"/>
            <a:ext cx="8969375" cy="2891790"/>
          </a:xfrm>
          <a:prstGeom prst="rect">
            <a:avLst/>
          </a:prstGeom>
          <a:noFill/>
        </p:spPr>
        <p:txBody>
          <a:bodyPr wrap="none" rtlCol="0" anchor="t">
            <a:spAutoFit/>
          </a:bodyPr>
          <a:lstStyle/>
          <a:p>
            <a:pPr indent="0" algn="l">
              <a:lnSpc>
                <a:spcPts val="3120"/>
              </a:lnSpc>
              <a:spcBef>
                <a:spcPct val="0"/>
              </a:spcBef>
            </a:pPr>
            <a:r>
              <a:rPr lang="en-US" sz="2400" b="1" spc="-48">
                <a:solidFill>
                  <a:srgbClr val="000000"/>
                </a:solidFill>
                <a:latin typeface="Calibri" panose="020F0502020204030204" charset="0"/>
                <a:cs typeface="Calibri" panose="020F0502020204030204" charset="0"/>
                <a:sym typeface="+mn-ea"/>
              </a:rPr>
              <a:t>MANUAL: </a:t>
            </a:r>
            <a:r>
              <a:rPr lang="en-US" sz="2400" spc="-48">
                <a:solidFill>
                  <a:srgbClr val="000000"/>
                </a:solidFill>
                <a:latin typeface="Calibri" panose="020F0502020204030204" charset="0"/>
                <a:cs typeface="Calibri" panose="020F0502020204030204" charset="0"/>
                <a:sym typeface="+mn-ea"/>
              </a:rPr>
              <a:t>\\43.72.228.131\cddr\คู่มือ</a:t>
            </a:r>
          </a:p>
          <a:p>
            <a:pPr indent="0" algn="l">
              <a:lnSpc>
                <a:spcPts val="3120"/>
              </a:lnSpc>
              <a:spcBef>
                <a:spcPct val="0"/>
              </a:spcBef>
            </a:pPr>
            <a:r>
              <a:rPr lang="en-US" sz="2400" b="1" spc="-48">
                <a:solidFill>
                  <a:srgbClr val="000000"/>
                </a:solidFill>
                <a:latin typeface="Calibri" panose="020F0502020204030204" charset="0"/>
                <a:cs typeface="Calibri" panose="020F0502020204030204" charset="0"/>
                <a:sym typeface="+mn-ea"/>
              </a:rPr>
              <a:t>Document</a:t>
            </a:r>
          </a:p>
          <a:p>
            <a:pPr marL="342900" indent="-342900" algn="l">
              <a:lnSpc>
                <a:spcPts val="3120"/>
              </a:lnSpc>
              <a:spcBef>
                <a:spcPct val="0"/>
              </a:spcBef>
              <a:buFont typeface="Arial" panose="020B0604020202020204" pitchFamily="34" charset="0"/>
              <a:buChar char="•"/>
            </a:pPr>
            <a:r>
              <a:rPr lang="en-US" sz="2400" spc="-48">
                <a:solidFill>
                  <a:srgbClr val="000000"/>
                </a:solidFill>
                <a:latin typeface="Calibri" panose="020F0502020204030204" charset="0"/>
                <a:cs typeface="Calibri" panose="020F0502020204030204" charset="0"/>
                <a:sym typeface="+mn-ea"/>
              </a:rPr>
              <a:t>คู่มือ ML.NET Model Builder for Image Classification (Visual Studio 2019)</a:t>
            </a:r>
          </a:p>
          <a:p>
            <a:pPr marL="342900" indent="-342900" algn="l">
              <a:lnSpc>
                <a:spcPts val="3120"/>
              </a:lnSpc>
              <a:spcBef>
                <a:spcPct val="0"/>
              </a:spcBef>
              <a:buFont typeface="Arial" panose="020B0604020202020204" pitchFamily="34" charset="0"/>
              <a:buChar char="•"/>
            </a:pPr>
            <a:r>
              <a:rPr lang="en-US" sz="2400" spc="-48">
                <a:solidFill>
                  <a:srgbClr val="000000"/>
                </a:solidFill>
                <a:latin typeface="Calibri" panose="020F0502020204030204" charset="0"/>
                <a:cs typeface="Calibri" panose="020F0502020204030204" charset="0"/>
                <a:sym typeface="+mn-ea"/>
              </a:rPr>
              <a:t>คู่มือ Test Model</a:t>
            </a:r>
          </a:p>
          <a:p>
            <a:pPr indent="0" algn="l">
              <a:lnSpc>
                <a:spcPts val="3120"/>
              </a:lnSpc>
              <a:spcBef>
                <a:spcPct val="0"/>
              </a:spcBef>
              <a:buFont typeface="Arial" panose="020B0604020202020204" pitchFamily="34" charset="0"/>
              <a:buNone/>
            </a:pPr>
            <a:r>
              <a:rPr lang="en-US" sz="2400" b="1" spc="-48">
                <a:solidFill>
                  <a:srgbClr val="000000"/>
                </a:solidFill>
                <a:latin typeface="Calibri" panose="020F0502020204030204" charset="0"/>
                <a:cs typeface="Calibri" panose="020F0502020204030204" charset="0"/>
                <a:sym typeface="+mn-ea"/>
              </a:rPr>
              <a:t>Video</a:t>
            </a:r>
          </a:p>
          <a:p>
            <a:pPr marL="342900" indent="-342900" algn="l">
              <a:lnSpc>
                <a:spcPts val="3120"/>
              </a:lnSpc>
              <a:spcBef>
                <a:spcPct val="0"/>
              </a:spcBef>
              <a:buFont typeface="Arial" panose="020B0604020202020204" pitchFamily="34" charset="0"/>
              <a:buChar char="•"/>
            </a:pPr>
            <a:r>
              <a:rPr lang="en-US" sz="2400" spc="-48">
                <a:solidFill>
                  <a:srgbClr val="000000"/>
                </a:solidFill>
                <a:latin typeface="Calibri" panose="020F0502020204030204" charset="0"/>
                <a:cs typeface="Calibri" panose="020F0502020204030204" charset="0"/>
                <a:sym typeface="+mn-ea"/>
              </a:rPr>
              <a:t>TRAIN_AI_MODEL</a:t>
            </a:r>
          </a:p>
          <a:p>
            <a:pPr marL="342900" indent="-342900" algn="l">
              <a:lnSpc>
                <a:spcPts val="3120"/>
              </a:lnSpc>
              <a:spcBef>
                <a:spcPct val="0"/>
              </a:spcBef>
              <a:buFont typeface="Arial" panose="020B0604020202020204" pitchFamily="34" charset="0"/>
              <a:buChar char="•"/>
            </a:pPr>
            <a:r>
              <a:rPr lang="en-US" sz="2400" spc="-48">
                <a:solidFill>
                  <a:srgbClr val="000000"/>
                </a:solidFill>
                <a:latin typeface="Calibri" panose="020F0502020204030204" charset="0"/>
                <a:cs typeface="Calibri" panose="020F0502020204030204" charset="0"/>
                <a:sym typeface="+mn-ea"/>
              </a:rPr>
              <a:t>path for folder in vdo: \\43.72.228.131\cddr\TRAIN_MODEL</a:t>
            </a:r>
          </a:p>
        </p:txBody>
      </p:sp>
      <p:pic>
        <p:nvPicPr>
          <p:cNvPr id="2" name="Picture 1" descr="4"/>
          <p:cNvPicPr>
            <a:picLocks noChangeAspect="1"/>
          </p:cNvPicPr>
          <p:nvPr/>
        </p:nvPicPr>
        <p:blipFill>
          <a:blip r:embed="rId2"/>
          <a:stretch>
            <a:fillRect/>
          </a:stretch>
        </p:blipFill>
        <p:spPr>
          <a:xfrm>
            <a:off x="3191510" y="5143500"/>
            <a:ext cx="12023090" cy="3618230"/>
          </a:xfrm>
          <a:prstGeom prst="rect">
            <a:avLst/>
          </a:prstGeom>
          <a:ln>
            <a:solidFill>
              <a:schemeClr val="accent1"/>
            </a:solid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317E13-565E-49FC-AB30-704A7820577B}"/>
              </a:ext>
            </a:extLst>
          </p:cNvPr>
          <p:cNvSpPr txBox="1"/>
          <p:nvPr/>
        </p:nvSpPr>
        <p:spPr>
          <a:xfrm>
            <a:off x="672591" y="2624973"/>
            <a:ext cx="16713861" cy="5638467"/>
          </a:xfrm>
          <a:prstGeom prst="rect">
            <a:avLst/>
          </a:prstGeom>
          <a:noFill/>
        </p:spPr>
        <p:txBody>
          <a:bodyPr wrap="square" rtlCol="0">
            <a:spAutoFit/>
          </a:bodyPr>
          <a:lstStyle/>
          <a:p>
            <a:pPr marL="800100" marR="0" indent="-571500">
              <a:lnSpc>
                <a:spcPct val="107000"/>
              </a:lnSpc>
              <a:spcBef>
                <a:spcPts val="0"/>
              </a:spcBef>
              <a:spcAft>
                <a:spcPts val="0"/>
              </a:spcAft>
              <a:buFont typeface="Wingdings" panose="05000000000000000000" pitchFamily="2" charset="2"/>
              <a:buChar char="§"/>
            </a:pPr>
            <a:r>
              <a:rPr lang="th-TH" sz="4000"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rPr>
              <a:t>ในปัจจุบันการทำงานอย่างมีประสิทธิภาพถือเป็นเรื่องสำคัญ กล่าวคือพนักงานที่ทำงานนั้นควรมีสุขภาพร่างกายแข็งแรงพร้อมสำหรับการทำงาน แล้วเป็นหน้าที่ของทางบริษัทที่ต้องใส่ใจดูแลพนักงานทุกคนโดยมีการตรวจสอบดูแลสุขภาพและความเสี่ยงต่าง ๆ ของพนักงานที่อาจเกิดจากการทำงานได้ เนื่องจากพนักงานมีจำนวนมากและวิธีการเดิมที่ใช้ตรวจสอบดูแลพนักงาน เพื่อทำการแจ้งให้ไปตรวจสุขภาพตามรายการความเสี่ยงในการทำงานส่วนนี้ใช้เวลาในการทำงานเป็นเวลามากจากปัญหาข้างต้น </a:t>
            </a:r>
          </a:p>
          <a:p>
            <a:pPr marL="800100" marR="0" indent="-571500">
              <a:lnSpc>
                <a:spcPct val="107000"/>
              </a:lnSpc>
              <a:spcBef>
                <a:spcPts val="0"/>
              </a:spcBef>
              <a:spcAft>
                <a:spcPts val="0"/>
              </a:spcAft>
              <a:buFont typeface="Wingdings" panose="05000000000000000000" pitchFamily="2" charset="2"/>
              <a:buChar char="§"/>
            </a:pPr>
            <a:r>
              <a:rPr lang="th-TH" sz="4000"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rPr>
              <a:t>จึงทำให้เกิดแนวคิดในการจัดการปัญหานี้ภายในองค์กรเพื่อให้ลดเวลาการทำงานในส่วนนี้ของผู้ตรวจสอบดูแลพนักงาน และอำนวยความสะดวกในการตรวจสอบมากยิ่งขึ้นจึงเกิดการจัดทำระบบแจ้งตรวจสุขภาพตามปัจจัยเสี่ยงของพนักงานขึ้นมา</a:t>
            </a:r>
            <a:endParaRPr lang="en-US" sz="4000" dirty="0">
              <a:solidFill>
                <a:srgbClr val="000000"/>
              </a:solidFill>
              <a:effectLst/>
              <a:latin typeface="TH SarabunPSK" panose="020B0500040200020003" pitchFamily="34" charset="-34"/>
              <a:ea typeface="TH SarabunPSK" panose="020B0500040200020003" pitchFamily="34" charset="-34"/>
              <a:cs typeface="TH SarabunPSK" panose="020B0500040200020003" pitchFamily="34" charset="-34"/>
            </a:endParaRPr>
          </a:p>
          <a:p>
            <a:endParaRPr lang="en-US" dirty="0"/>
          </a:p>
        </p:txBody>
      </p:sp>
      <p:sp>
        <p:nvSpPr>
          <p:cNvPr id="3" name="TextBox 2">
            <a:extLst>
              <a:ext uri="{FF2B5EF4-FFF2-40B4-BE49-F238E27FC236}">
                <a16:creationId xmlns:a16="http://schemas.microsoft.com/office/drawing/2014/main" id="{03C2B6D7-0C35-4EB4-AA8B-567BBF242FEE}"/>
              </a:ext>
            </a:extLst>
          </p:cNvPr>
          <p:cNvSpPr txBox="1"/>
          <p:nvPr/>
        </p:nvSpPr>
        <p:spPr>
          <a:xfrm>
            <a:off x="825229" y="945955"/>
            <a:ext cx="4863832" cy="1015663"/>
          </a:xfrm>
          <a:prstGeom prst="rect">
            <a:avLst/>
          </a:prstGeom>
          <a:noFill/>
        </p:spPr>
        <p:txBody>
          <a:bodyPr wrap="none" rtlCol="0">
            <a:spAutoFit/>
          </a:bodyPr>
          <a:lstStyle/>
          <a:p>
            <a:r>
              <a:rPr lang="th-TH" sz="6000" b="1" dirty="0">
                <a:effectLst>
                  <a:outerShdw blurRad="38100" dist="38100" dir="2700000" algn="tl">
                    <a:srgbClr val="000000">
                      <a:alpha val="43137"/>
                    </a:srgbClr>
                  </a:outerShdw>
                </a:effectLst>
              </a:rPr>
              <a:t>ที่มาและความสำคัญ</a:t>
            </a:r>
            <a:endParaRPr lang="en-US" sz="6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67279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ไม่มีคำอธิบาย">
            <a:extLst>
              <a:ext uri="{FF2B5EF4-FFF2-40B4-BE49-F238E27FC236}">
                <a16:creationId xmlns:a16="http://schemas.microsoft.com/office/drawing/2014/main" id="{6DEF9E69-BBA2-4B22-B74A-102118E74EF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06946" y="703283"/>
            <a:ext cx="11138171" cy="8880434"/>
          </a:xfrm>
          <a:prstGeom prst="rect">
            <a:avLst/>
          </a:prstGeom>
          <a:noFill/>
          <a:ln>
            <a:noFill/>
          </a:ln>
        </p:spPr>
      </p:pic>
    </p:spTree>
    <p:extLst>
      <p:ext uri="{BB962C8B-B14F-4D97-AF65-F5344CB8AC3E}">
        <p14:creationId xmlns:p14="http://schemas.microsoft.com/office/powerpoint/2010/main" val="1414981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C641E5-B20F-4775-B019-79E5CC6EDE16}"/>
              </a:ext>
            </a:extLst>
          </p:cNvPr>
          <p:cNvSpPr txBox="1"/>
          <p:nvPr/>
        </p:nvSpPr>
        <p:spPr>
          <a:xfrm>
            <a:off x="673692" y="259084"/>
            <a:ext cx="12806782" cy="2862322"/>
          </a:xfrm>
          <a:prstGeom prst="rect">
            <a:avLst/>
          </a:prstGeom>
          <a:noFill/>
        </p:spPr>
        <p:txBody>
          <a:bodyPr wrap="square">
            <a:spAutoFit/>
          </a:bodyPr>
          <a:lstStyle/>
          <a:p>
            <a:r>
              <a:rPr lang="en-US" sz="6000" b="1" dirty="0">
                <a:solidFill>
                  <a:srgbClr val="000000"/>
                </a:solidFill>
                <a:effectLst/>
                <a:latin typeface="+mj-lt"/>
                <a:ea typeface="TH SarabunPSK" panose="020B0500040200020003" pitchFamily="34" charset="-34"/>
              </a:rPr>
              <a:t>Health Checkup risk factor system</a:t>
            </a:r>
          </a:p>
          <a:p>
            <a:r>
              <a:rPr lang="th-TH" sz="6000" dirty="0">
                <a:solidFill>
                  <a:srgbClr val="000000"/>
                </a:solidFill>
                <a:effectLst/>
                <a:latin typeface="+mj-lt"/>
                <a:ea typeface="TH SarabunPSK" panose="020B0500040200020003" pitchFamily="34" charset="-34"/>
              </a:rPr>
              <a:t>ระบบแจ้งตรวจสุขภาพตามปัจจัยเสี่ยงของพนักงาน</a:t>
            </a:r>
            <a:endParaRPr lang="en-US" sz="6000" dirty="0">
              <a:solidFill>
                <a:srgbClr val="000000"/>
              </a:solidFill>
              <a:effectLst/>
              <a:latin typeface="+mj-lt"/>
              <a:ea typeface="TH SarabunPSK" panose="020B0500040200020003" pitchFamily="34" charset="-34"/>
            </a:endParaRPr>
          </a:p>
          <a:p>
            <a:pPr marL="857250" indent="-857250">
              <a:buFont typeface="Arial" panose="020B0604020202020204" pitchFamily="34" charset="0"/>
              <a:buChar char="•"/>
            </a:pPr>
            <a:r>
              <a:rPr lang="en-US" sz="6000" b="1" dirty="0">
                <a:solidFill>
                  <a:srgbClr val="000000"/>
                </a:solidFill>
                <a:latin typeface="+mj-lt"/>
              </a:rPr>
              <a:t>Tools</a:t>
            </a:r>
            <a:endParaRPr lang="en-US" sz="6000" b="1" dirty="0">
              <a:latin typeface="+mj-lt"/>
            </a:endParaRPr>
          </a:p>
        </p:txBody>
      </p:sp>
      <p:pic>
        <p:nvPicPr>
          <p:cNvPr id="4" name="Picture 3">
            <a:extLst>
              <a:ext uri="{FF2B5EF4-FFF2-40B4-BE49-F238E27FC236}">
                <a16:creationId xmlns:a16="http://schemas.microsoft.com/office/drawing/2014/main" id="{FC9C8DF2-9B23-4867-9A6D-5D5E0AB0AE4A}"/>
              </a:ext>
            </a:extLst>
          </p:cNvPr>
          <p:cNvPicPr>
            <a:picLocks noChangeAspect="1"/>
          </p:cNvPicPr>
          <p:nvPr/>
        </p:nvPicPr>
        <p:blipFill>
          <a:blip r:embed="rId2"/>
          <a:stretch>
            <a:fillRect/>
          </a:stretch>
        </p:blipFill>
        <p:spPr>
          <a:xfrm>
            <a:off x="630612" y="3870539"/>
            <a:ext cx="4101697" cy="2380971"/>
          </a:xfrm>
          <a:prstGeom prst="rect">
            <a:avLst/>
          </a:prstGeom>
        </p:spPr>
      </p:pic>
      <p:pic>
        <p:nvPicPr>
          <p:cNvPr id="2050" name="Picture 2" descr="ภาษาพีเอชพี - วิกิพีเดีย">
            <a:extLst>
              <a:ext uri="{FF2B5EF4-FFF2-40B4-BE49-F238E27FC236}">
                <a16:creationId xmlns:a16="http://schemas.microsoft.com/office/drawing/2014/main" id="{7509671D-66F0-4B3A-95BD-6BC99AFED4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9762" y="4213781"/>
            <a:ext cx="2914650" cy="15716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AA0A287-B486-4D90-842E-AEB25CD34A7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97600" y="6802245"/>
            <a:ext cx="1660831" cy="166083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วิธีอนุญาตการเชื่อมต่อระยะไกลกับ MySQL - TH Atsit">
            <a:extLst>
              <a:ext uri="{FF2B5EF4-FFF2-40B4-BE49-F238E27FC236}">
                <a16:creationId xmlns:a16="http://schemas.microsoft.com/office/drawing/2014/main" id="{C51955F8-1295-4C94-90A5-F2608B411A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0147" y="6403420"/>
            <a:ext cx="4101697" cy="26591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50DF4D6-524A-4399-8159-53CDB69A8C0C}"/>
              </a:ext>
            </a:extLst>
          </p:cNvPr>
          <p:cNvPicPr>
            <a:picLocks noChangeAspect="1"/>
          </p:cNvPicPr>
          <p:nvPr/>
        </p:nvPicPr>
        <p:blipFill>
          <a:blip r:embed="rId6"/>
          <a:stretch>
            <a:fillRect/>
          </a:stretch>
        </p:blipFill>
        <p:spPr>
          <a:xfrm>
            <a:off x="11819083" y="3848249"/>
            <a:ext cx="4694322" cy="2347161"/>
          </a:xfrm>
          <a:prstGeom prst="rect">
            <a:avLst/>
          </a:prstGeom>
        </p:spPr>
      </p:pic>
      <p:pic>
        <p:nvPicPr>
          <p:cNvPr id="2056" name="Picture 8" descr="Visual Studio Code - YouTube">
            <a:extLst>
              <a:ext uri="{FF2B5EF4-FFF2-40B4-BE49-F238E27FC236}">
                <a16:creationId xmlns:a16="http://schemas.microsoft.com/office/drawing/2014/main" id="{99B3CD76-D827-425B-90DE-61691036A40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02903" y="6369319"/>
            <a:ext cx="2526681" cy="252668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2AB958B0-305A-4A44-A495-E7F7F160C9B6}"/>
              </a:ext>
            </a:extLst>
          </p:cNvPr>
          <p:cNvCxnSpPr/>
          <p:nvPr/>
        </p:nvCxnSpPr>
        <p:spPr>
          <a:xfrm>
            <a:off x="9449276" y="2701906"/>
            <a:ext cx="0" cy="6759462"/>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91001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286" y="0"/>
            <a:ext cx="18283428" cy="1028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Table&#10;&#10;Description automatically generated">
            <a:extLst>
              <a:ext uri="{FF2B5EF4-FFF2-40B4-BE49-F238E27FC236}">
                <a16:creationId xmlns:a16="http://schemas.microsoft.com/office/drawing/2014/main" id="{9CDF9EE0-0E2D-46F7-A057-6C4B559D7C7F}"/>
              </a:ext>
            </a:extLst>
          </p:cNvPr>
          <p:cNvPicPr>
            <a:picLocks noChangeAspect="1"/>
          </p:cNvPicPr>
          <p:nvPr/>
        </p:nvPicPr>
        <p:blipFill rotWithShape="1">
          <a:blip r:embed="rId2">
            <a:extLst>
              <a:ext uri="{28A0092B-C50C-407E-A947-70E740481C1C}">
                <a14:useLocalDpi xmlns:a14="http://schemas.microsoft.com/office/drawing/2010/main" val="0"/>
              </a:ext>
            </a:extLst>
          </a:blip>
          <a:srcRect t="9923" b="285"/>
          <a:stretch/>
        </p:blipFill>
        <p:spPr>
          <a:xfrm>
            <a:off x="20" y="-381595"/>
            <a:ext cx="18287980" cy="10714787"/>
          </a:xfrm>
          <a:prstGeom prst="rect">
            <a:avLst/>
          </a:prstGeom>
        </p:spPr>
      </p:pic>
      <p:sp>
        <p:nvSpPr>
          <p:cNvPr id="4" name="Rectangle 3">
            <a:extLst>
              <a:ext uri="{FF2B5EF4-FFF2-40B4-BE49-F238E27FC236}">
                <a16:creationId xmlns:a16="http://schemas.microsoft.com/office/drawing/2014/main" id="{6608FAC1-5E5E-484E-8AD4-DB64798EAA78}"/>
              </a:ext>
            </a:extLst>
          </p:cNvPr>
          <p:cNvSpPr/>
          <p:nvPr/>
        </p:nvSpPr>
        <p:spPr>
          <a:xfrm>
            <a:off x="901548" y="5143500"/>
            <a:ext cx="3129079" cy="3892269"/>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54225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1188</TotalTime>
  <Words>2817</Words>
  <Application>Microsoft Office PowerPoint</Application>
  <PresentationFormat>Custom</PresentationFormat>
  <Paragraphs>451</Paragraphs>
  <Slides>56</Slides>
  <Notes>0</Notes>
  <HiddenSlides>25</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56</vt:i4>
      </vt:variant>
    </vt:vector>
  </HeadingPairs>
  <TitlesOfParts>
    <vt:vector size="75" baseType="lpstr">
      <vt:lpstr>Arial</vt:lpstr>
      <vt:lpstr>Courier New</vt:lpstr>
      <vt:lpstr>Calibri Light</vt:lpstr>
      <vt:lpstr>Fira Sans Medium</vt:lpstr>
      <vt:lpstr>Bahnschrift</vt:lpstr>
      <vt:lpstr>Arial Nova Cond</vt:lpstr>
      <vt:lpstr>TH SarabunPSK</vt:lpstr>
      <vt:lpstr>Be Vietnam</vt:lpstr>
      <vt:lpstr>Calibri</vt:lpstr>
      <vt:lpstr>Fira Sans Light</vt:lpstr>
      <vt:lpstr>Fira Sans Medium Bold</vt:lpstr>
      <vt:lpstr>Fira Sans Bold</vt:lpstr>
      <vt:lpstr>Meriyo UI</vt:lpstr>
      <vt:lpstr>Segoe UI</vt:lpstr>
      <vt:lpstr>Meiryo UI</vt:lpstr>
      <vt:lpstr>Wingdings</vt:lpstr>
      <vt:lpstr>Office Theme</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Austen Tech</dc:title>
  <dc:creator>GX</dc:creator>
  <cp:lastModifiedBy>PAONRAT PANJAINAM</cp:lastModifiedBy>
  <cp:revision>45</cp:revision>
  <dcterms:created xsi:type="dcterms:W3CDTF">2006-08-16T00:00:00Z</dcterms:created>
  <dcterms:modified xsi:type="dcterms:W3CDTF">2022-03-13T13:16:34Z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4AA72336550B4BA3B6AABB7D842F1371</vt:lpwstr>
  </property>
  <property fmtid="{D5CDD505-2E9C-101B-9397-08002B2CF9AE}" pid="3" name="KSOProductBuildVer">
    <vt:lpwstr>1033-11.2.0.11029</vt:lpwstr>
  </property>
</Properties>
</file>